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3"/>
  </p:notes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89" r:id="rId17"/>
    <p:sldId id="294" r:id="rId18"/>
    <p:sldId id="290" r:id="rId19"/>
    <p:sldId id="291" r:id="rId20"/>
    <p:sldId id="293" r:id="rId21"/>
    <p:sldId id="278" r:id="rId22"/>
    <p:sldId id="279" r:id="rId23"/>
    <p:sldId id="280" r:id="rId24"/>
    <p:sldId id="281" r:id="rId25"/>
    <p:sldId id="282" r:id="rId26"/>
    <p:sldId id="283" r:id="rId27"/>
    <p:sldId id="284" r:id="rId28"/>
    <p:sldId id="285" r:id="rId29"/>
    <p:sldId id="286" r:id="rId30"/>
    <p:sldId id="287" r:id="rId31"/>
    <p:sldId id="28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216D37-2B96-4D7F-80AD-B4532C96AC2D}" type="datetimeFigureOut">
              <a:rPr lang="en-IN" smtClean="0"/>
              <a:t>09-03-2016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8E91CD-90F4-43BE-8BB1-20B5AD8ED94E}" type="slidenum">
              <a:rPr lang="en-IN" smtClean="0"/>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288E91CD-90F4-43BE-8BB1-20B5AD8ED94E}" type="slidenum">
              <a:rPr lang="en-IN" smtClean="0"/>
              <a:t>1</a:t>
            </a:fld>
            <a:endParaRPr lang="en-I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BCAFFE3A-B076-4834-B617-7806591C0C8C}" type="slidenum">
              <a:rPr lang="en-IN" smtClean="0"/>
              <a:t>10</a:t>
            </a:fld>
            <a:endParaRPr lang="en-I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BCAFFE3A-B076-4834-B617-7806591C0C8C}" type="slidenum">
              <a:rPr lang="en-IN" smtClean="0"/>
              <a:t>11</a:t>
            </a:fld>
            <a:endParaRPr lang="en-I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BCAFFE3A-B076-4834-B617-7806591C0C8C}" type="slidenum">
              <a:rPr lang="en-IN" smtClean="0"/>
              <a:t>12</a:t>
            </a:fld>
            <a:endParaRPr lang="en-I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BCAFFE3A-B076-4834-B617-7806591C0C8C}" type="slidenum">
              <a:rPr lang="en-IN" smtClean="0"/>
              <a:t>13</a:t>
            </a:fld>
            <a:endParaRPr lang="en-I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BCAFFE3A-B076-4834-B617-7806591C0C8C}" type="slidenum">
              <a:rPr lang="en-IN" smtClean="0"/>
              <a:t>14</a:t>
            </a:fld>
            <a:endParaRPr lang="en-I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BCAFFE3A-B076-4834-B617-7806591C0C8C}" type="slidenum">
              <a:rPr lang="en-IN" smtClean="0"/>
              <a:t>15</a:t>
            </a:fld>
            <a:endParaRPr lang="en-I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alt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B7B020E-3633-48B0-AB70-D8E43595DD41}" type="slidenum">
              <a:rPr lang="en-IN" altLang="en-US" smtClean="0"/>
              <a:pPr/>
              <a:t>16</a:t>
            </a:fld>
            <a:endParaRPr lang="en-IN"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alt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9EEA7E-6846-4373-B255-BB5EEEA933BC}" type="slidenum">
              <a:rPr lang="en-IN" altLang="en-US" smtClean="0"/>
              <a:pPr/>
              <a:t>17</a:t>
            </a:fld>
            <a:endParaRPr lang="en-IN"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alt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61561B0-7966-472B-A558-797FE726E18A}" type="slidenum">
              <a:rPr lang="en-IN" altLang="en-US" smtClean="0"/>
              <a:pPr/>
              <a:t>18</a:t>
            </a:fld>
            <a:endParaRPr lang="en-IN"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alt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64F081E-FECF-445B-B2FC-6B7C3422584B}" type="slidenum">
              <a:rPr lang="en-IN" altLang="en-US" smtClean="0"/>
              <a:pPr/>
              <a:t>19</a:t>
            </a:fld>
            <a:endParaRPr lang="en-I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BCAFFE3A-B076-4834-B617-7806591C0C8C}" type="slidenum">
              <a:rPr lang="en-IN" smtClean="0"/>
              <a:t>2</a:t>
            </a:fld>
            <a:endParaRPr lang="en-I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altLang="en-US"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EA52B3-EB15-4042-9001-CA29862EF6E6}" type="slidenum">
              <a:rPr lang="en-IN" altLang="en-US" smtClean="0"/>
              <a:pPr/>
              <a:t>20</a:t>
            </a:fld>
            <a:endParaRPr lang="en-IN"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N"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809C8E-E5DA-41A0-8E61-66FA650F46F4}" type="slidenum">
              <a:rPr lang="en-IN"/>
              <a:pPr/>
              <a:t>21</a:t>
            </a:fld>
            <a:endParaRPr lang="en-IN"/>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N"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BB628D-2EC9-4221-B044-88324060EE94}" type="slidenum">
              <a:rPr lang="en-IN"/>
              <a:pPr/>
              <a:t>22</a:t>
            </a:fld>
            <a:endParaRPr lang="en-IN"/>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N"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1932F9F-3011-474F-AD1C-797A1CB2716E}" type="slidenum">
              <a:rPr lang="en-IN"/>
              <a:pPr/>
              <a:t>23</a:t>
            </a:fld>
            <a:endParaRPr lang="en-IN"/>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N"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D81C4EB-DA98-45A4-A316-1D76F26E479B}" type="slidenum">
              <a:rPr lang="en-IN"/>
              <a:pPr/>
              <a:t>24</a:t>
            </a:fld>
            <a:endParaRPr lang="en-IN"/>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N"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C385EBA-BD56-42CA-B683-970F0B044651}" type="slidenum">
              <a:rPr lang="en-IN"/>
              <a:pPr/>
              <a:t>25</a:t>
            </a:fld>
            <a:endParaRPr lang="en-IN"/>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N"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EAD181-CA2F-47C7-8C09-B93EB084D75D}" type="slidenum">
              <a:rPr lang="en-IN"/>
              <a:pPr/>
              <a:t>26</a:t>
            </a:fld>
            <a:endParaRPr lang="en-IN"/>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N"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7E9EBC-E543-4891-834B-44B8C52FB340}" type="slidenum">
              <a:rPr lang="en-IN"/>
              <a:pPr/>
              <a:t>27</a:t>
            </a:fld>
            <a:endParaRPr lang="en-IN"/>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N"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7E9EBC-E543-4891-834B-44B8C52FB340}" type="slidenum">
              <a:rPr lang="en-IN"/>
              <a:pPr/>
              <a:t>28</a:t>
            </a:fld>
            <a:endParaRPr lang="en-IN"/>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N"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9DF74F-4126-48C0-81B5-DD8BC8B6F8AE}" type="slidenum">
              <a:rPr lang="en-IN"/>
              <a:pPr/>
              <a:t>29</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BCAFFE3A-B076-4834-B617-7806591C0C8C}" type="slidenum">
              <a:rPr lang="en-IN" smtClean="0"/>
              <a:t>3</a:t>
            </a:fld>
            <a:endParaRPr lang="en-IN"/>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N"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8DF8C5-738E-4CC5-B0B7-D09752108014}" type="slidenum">
              <a:rPr lang="en-IN"/>
              <a:pPr/>
              <a:t>30</a:t>
            </a:fld>
            <a:endParaRPr lang="en-IN"/>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N"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E623968-BA87-4503-935B-DAD3F5386407}" type="slidenum">
              <a:rPr lang="en-IN"/>
              <a:pPr/>
              <a:t>31</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BCAFFE3A-B076-4834-B617-7806591C0C8C}" type="slidenum">
              <a:rPr lang="en-IN" smtClean="0"/>
              <a:t>4</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BCAFFE3A-B076-4834-B617-7806591C0C8C}" type="slidenum">
              <a:rPr lang="en-IN" smtClean="0"/>
              <a:t>5</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BCAFFE3A-B076-4834-B617-7806591C0C8C}" type="slidenum">
              <a:rPr lang="en-IN" smtClean="0"/>
              <a:t>6</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BCAFFE3A-B076-4834-B617-7806591C0C8C}" type="slidenum">
              <a:rPr lang="en-IN" smtClean="0"/>
              <a:t>7</a:t>
            </a:fld>
            <a:endParaRPr lang="en-I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BCAFFE3A-B076-4834-B617-7806591C0C8C}" type="slidenum">
              <a:rPr lang="en-IN" smtClean="0"/>
              <a:t>8</a:t>
            </a:fld>
            <a:endParaRPr lang="en-I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BCAFFE3A-B076-4834-B617-7806591C0C8C}" type="slidenum">
              <a:rPr lang="en-IN" smtClean="0"/>
              <a:t>9</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8F0EA24-29F2-42D8-BA62-8B35D40FA92D}" type="datetimeFigureOut">
              <a:rPr lang="en-IN" smtClean="0"/>
              <a:t>09-03-2016</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a:lstStyle/>
          <a:p>
            <a:fld id="{CF9AE491-820A-429B-A0B5-969CDE059F94}" type="slidenum">
              <a:rPr lang="en-IN" smtClean="0"/>
              <a:t>‹#›</a:t>
            </a:fld>
            <a:endParaRPr lang="en-IN"/>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F0EA24-29F2-42D8-BA62-8B35D40FA92D}" type="datetimeFigureOut">
              <a:rPr lang="en-IN" smtClean="0"/>
              <a:t>09-03-2016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F9AE491-820A-429B-A0B5-969CDE059F94}"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F0EA24-29F2-42D8-BA62-8B35D40FA92D}" type="datetimeFigureOut">
              <a:rPr lang="en-IN" smtClean="0"/>
              <a:t>09-03-2016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F9AE491-820A-429B-A0B5-969CDE059F94}"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F0EA24-29F2-42D8-BA62-8B35D40FA92D}" type="datetimeFigureOut">
              <a:rPr lang="en-IN" smtClean="0"/>
              <a:t>09-03-2016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F9AE491-820A-429B-A0B5-969CDE059F94}"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8F0EA24-29F2-42D8-BA62-8B35D40FA92D}" type="datetimeFigureOut">
              <a:rPr lang="en-IN" smtClean="0"/>
              <a:t>09-03-2016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7924800" y="6416675"/>
            <a:ext cx="762000" cy="365125"/>
          </a:xfrm>
        </p:spPr>
        <p:txBody>
          <a:bodyPr/>
          <a:lstStyle/>
          <a:p>
            <a:fld id="{CF9AE491-820A-429B-A0B5-969CDE059F94}"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8F0EA24-29F2-42D8-BA62-8B35D40FA92D}" type="datetimeFigureOut">
              <a:rPr lang="en-IN" smtClean="0"/>
              <a:t>09-03-2016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F9AE491-820A-429B-A0B5-969CDE059F94}"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8F0EA24-29F2-42D8-BA62-8B35D40FA92D}" type="datetimeFigureOut">
              <a:rPr lang="en-IN" smtClean="0"/>
              <a:t>09-03-2016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F9AE491-820A-429B-A0B5-969CDE059F94}"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8F0EA24-29F2-42D8-BA62-8B35D40FA92D}" type="datetimeFigureOut">
              <a:rPr lang="en-IN" smtClean="0"/>
              <a:t>09-03-2016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F9AE491-820A-429B-A0B5-969CDE059F94}"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F0EA24-29F2-42D8-BA62-8B35D40FA92D}" type="datetimeFigureOut">
              <a:rPr lang="en-IN" smtClean="0"/>
              <a:t>09-03-2016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F9AE491-820A-429B-A0B5-969CDE059F94}"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8F0EA24-29F2-42D8-BA62-8B35D40FA92D}" type="datetimeFigureOut">
              <a:rPr lang="en-IN" smtClean="0"/>
              <a:t>09-03-2016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F9AE491-820A-429B-A0B5-969CDE059F94}"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8F0EA24-29F2-42D8-BA62-8B35D40FA92D}" type="datetimeFigureOut">
              <a:rPr lang="en-IN" smtClean="0"/>
              <a:t>09-03-2016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F9AE491-820A-429B-A0B5-969CDE059F94}"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8F0EA24-29F2-42D8-BA62-8B35D40FA92D}" type="datetimeFigureOut">
              <a:rPr lang="en-IN" smtClean="0"/>
              <a:t>09-03-2016</a:t>
            </a:fld>
            <a:endParaRPr lang="en-IN"/>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IN"/>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F9AE491-820A-429B-A0B5-969CDE059F94}" type="slidenum">
              <a:rPr lang="en-IN" smtClean="0"/>
              <a:t>‹#›</a:t>
            </a:fld>
            <a:endParaRPr lang="en-IN"/>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2">
              <a:lumMod val="60000"/>
              <a:lumOff val="40000"/>
            </a:schemeClr>
          </a:solidFill>
        </p:spPr>
        <p:txBody>
          <a:bodyPr>
            <a:normAutofit fontScale="90000"/>
          </a:bodyPr>
          <a:lstStyle/>
          <a:p>
            <a:r>
              <a:rPr lang="en-US" dirty="0" smtClean="0">
                <a:solidFill>
                  <a:schemeClr val="bg1"/>
                </a:solidFill>
              </a:rPr>
              <a:t>Rights of women against sexual harassment at the workplace</a:t>
            </a:r>
            <a:endParaRPr lang="en-IN" dirty="0">
              <a:solidFill>
                <a:schemeClr val="bg1"/>
              </a:solidFill>
            </a:endParaRPr>
          </a:p>
        </p:txBody>
      </p:sp>
      <p:sp>
        <p:nvSpPr>
          <p:cNvPr id="3" name="Subtitle 2"/>
          <p:cNvSpPr>
            <a:spLocks noGrp="1"/>
          </p:cNvSpPr>
          <p:nvPr>
            <p:ph type="subTitle" idx="1"/>
          </p:nvPr>
        </p:nvSpPr>
        <p:spPr>
          <a:solidFill>
            <a:schemeClr val="accent5"/>
          </a:solidFill>
          <a:ln>
            <a:solidFill>
              <a:schemeClr val="tx2">
                <a:lumMod val="60000"/>
                <a:lumOff val="40000"/>
              </a:schemeClr>
            </a:solidFill>
          </a:ln>
        </p:spPr>
        <p:txBody>
          <a:bodyPr>
            <a:normAutofit fontScale="92500"/>
          </a:bodyPr>
          <a:lstStyle/>
          <a:p>
            <a:r>
              <a:rPr lang="en-US" dirty="0" smtClean="0">
                <a:solidFill>
                  <a:schemeClr val="tx1"/>
                </a:solidFill>
              </a:rPr>
              <a:t>Human Rights of women in danger</a:t>
            </a:r>
          </a:p>
          <a:p>
            <a:r>
              <a:rPr lang="en-US" dirty="0" smtClean="0">
                <a:solidFill>
                  <a:schemeClr val="tx1"/>
                </a:solidFill>
              </a:rPr>
              <a:t>By Prof. Dr. V.S. Elizabeth</a:t>
            </a:r>
          </a:p>
          <a:p>
            <a:r>
              <a:rPr lang="en-US" dirty="0" smtClean="0">
                <a:solidFill>
                  <a:schemeClr val="tx1"/>
                </a:solidFill>
              </a:rPr>
              <a:t>National Law School of India University</a:t>
            </a:r>
            <a:endParaRPr lang="en-IN"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smtClean="0"/>
              <a:t>Myths and Facts</a:t>
            </a:r>
          </a:p>
        </p:txBody>
      </p:sp>
      <p:sp>
        <p:nvSpPr>
          <p:cNvPr id="27651" name="Content Placeholder 2"/>
          <p:cNvSpPr>
            <a:spLocks noGrp="1"/>
          </p:cNvSpPr>
          <p:nvPr>
            <p:ph idx="1"/>
          </p:nvPr>
        </p:nvSpPr>
        <p:spPr/>
        <p:txBody>
          <a:bodyPr/>
          <a:lstStyle/>
          <a:p>
            <a:pPr eaLnBrk="1" hangingPunct="1"/>
            <a:r>
              <a:rPr lang="en-US" altLang="en-US" b="1" smtClean="0"/>
              <a:t>Myth </a:t>
            </a:r>
            <a:r>
              <a:rPr lang="en-US" altLang="en-US" smtClean="0"/>
              <a:t>Women who say “No” actually mean “Yes”</a:t>
            </a:r>
          </a:p>
          <a:p>
            <a:pPr eaLnBrk="1" hangingPunct="1"/>
            <a:r>
              <a:rPr lang="en-US" altLang="en-US" b="1" smtClean="0"/>
              <a:t>Fact</a:t>
            </a:r>
            <a:r>
              <a:rPr lang="en-US" altLang="en-US" smtClean="0"/>
              <a:t> When women say “no” they mean “no”.  This is a common way of negating women’s ability to make choices.  Gender stereotyping of men as sexually aggressive and women as sexually passive and available allows men to proceed even when told that their advances are unwelcome.</a:t>
            </a:r>
          </a:p>
          <a:p>
            <a:pPr eaLnBrk="1" hangingPunct="1"/>
            <a:endParaRPr lang="en-US"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smtClean="0"/>
              <a:t>Myths and Facts contd.</a:t>
            </a:r>
          </a:p>
        </p:txBody>
      </p:sp>
      <p:sp>
        <p:nvSpPr>
          <p:cNvPr id="28675" name="Content Placeholder 2"/>
          <p:cNvSpPr>
            <a:spLocks noGrp="1"/>
          </p:cNvSpPr>
          <p:nvPr>
            <p:ph idx="1"/>
          </p:nvPr>
        </p:nvSpPr>
        <p:spPr/>
        <p:txBody>
          <a:bodyPr/>
          <a:lstStyle/>
          <a:p>
            <a:pPr eaLnBrk="1" hangingPunct="1"/>
            <a:r>
              <a:rPr lang="en-US" altLang="en-US" sz="2800" b="1" smtClean="0"/>
              <a:t>Myth </a:t>
            </a:r>
            <a:r>
              <a:rPr lang="en-US" altLang="en-US" sz="2800" smtClean="0"/>
              <a:t>Sexual harassment is normal behaviour; a woman should feel complimented</a:t>
            </a:r>
          </a:p>
          <a:p>
            <a:pPr eaLnBrk="1" hangingPunct="1"/>
            <a:r>
              <a:rPr lang="en-US" altLang="en-US" sz="2800" b="1" smtClean="0"/>
              <a:t>Fact </a:t>
            </a:r>
            <a:r>
              <a:rPr lang="en-US" altLang="en-US" sz="2800" smtClean="0"/>
              <a:t>Sexual harassme nt is not normal behaviour; it is a manifestation of power relations and a serious form of gender discrimination.  It can have a devastating impact – physically, emotionally and psychologically.  Research shows that women are often forced to leave school or their jobs to avoid harassment</a:t>
            </a:r>
            <a:endParaRPr lang="en-US" altLang="en-US" sz="2800" b="1"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smtClean="0"/>
              <a:t>Myths and Facts contd</a:t>
            </a:r>
          </a:p>
        </p:txBody>
      </p:sp>
      <p:sp>
        <p:nvSpPr>
          <p:cNvPr id="29699" name="Content Placeholder 2"/>
          <p:cNvSpPr>
            <a:spLocks noGrp="1"/>
          </p:cNvSpPr>
          <p:nvPr>
            <p:ph idx="1"/>
          </p:nvPr>
        </p:nvSpPr>
        <p:spPr/>
        <p:txBody>
          <a:bodyPr/>
          <a:lstStyle/>
          <a:p>
            <a:pPr eaLnBrk="1" hangingPunct="1"/>
            <a:r>
              <a:rPr lang="en-US" altLang="en-US" b="1" smtClean="0"/>
              <a:t>Myth </a:t>
            </a:r>
            <a:r>
              <a:rPr lang="en-US" altLang="en-US" smtClean="0"/>
              <a:t>I will not be able to compliment someone without being accused of sexual harassment</a:t>
            </a:r>
          </a:p>
          <a:p>
            <a:pPr eaLnBrk="1" hangingPunct="1"/>
            <a:r>
              <a:rPr lang="en-US" altLang="en-US" b="1" smtClean="0"/>
              <a:t>Fact </a:t>
            </a:r>
            <a:r>
              <a:rPr lang="en-US" altLang="en-US" smtClean="0"/>
              <a:t>Compliments by themselves are not considered as sexual harassment.  Sexual harassment is defined by its impact on the harassed and the work environment and not the intent of the harasser.  </a:t>
            </a:r>
          </a:p>
          <a:p>
            <a:pPr eaLnBrk="1" hangingPunct="1"/>
            <a:endParaRPr lang="en-US" altLang="en-US" b="1" smtClean="0"/>
          </a:p>
          <a:p>
            <a:pPr eaLnBrk="1" hangingPunct="1"/>
            <a:endParaRPr lang="en-US" altLang="en-US" b="1"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tLang="en-US" smtClean="0"/>
              <a:t>Myth and Fact</a:t>
            </a:r>
          </a:p>
        </p:txBody>
      </p:sp>
      <p:sp>
        <p:nvSpPr>
          <p:cNvPr id="30723" name="Content Placeholder 2"/>
          <p:cNvSpPr>
            <a:spLocks noGrp="1"/>
          </p:cNvSpPr>
          <p:nvPr>
            <p:ph idx="1"/>
          </p:nvPr>
        </p:nvSpPr>
        <p:spPr/>
        <p:txBody>
          <a:bodyPr/>
          <a:lstStyle/>
          <a:p>
            <a:pPr eaLnBrk="1" hangingPunct="1"/>
            <a:r>
              <a:rPr lang="en-US" altLang="en-US" b="1" smtClean="0"/>
              <a:t>Myth </a:t>
            </a:r>
            <a:r>
              <a:rPr lang="en-US" altLang="en-US" smtClean="0"/>
              <a:t>Women keep quiet so they must like it</a:t>
            </a:r>
          </a:p>
          <a:p>
            <a:pPr eaLnBrk="1" hangingPunct="1"/>
            <a:r>
              <a:rPr lang="en-US" altLang="en-US" b="1" smtClean="0"/>
              <a:t>Fact </a:t>
            </a:r>
            <a:r>
              <a:rPr lang="en-US" altLang="en-US" smtClean="0"/>
              <a:t>Women keep quiet believing that if they ignore it will stop, that if they protest or complain things will get worse.</a:t>
            </a:r>
            <a:endParaRPr lang="en-US" altLang="en-US" b="1"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pPr eaLnBrk="1" hangingPunct="1"/>
            <a:r>
              <a:rPr lang="en-US" altLang="en-US" smtClean="0"/>
              <a:t>Impact of Sexual Harassment on women</a:t>
            </a:r>
          </a:p>
        </p:txBody>
      </p:sp>
      <p:sp>
        <p:nvSpPr>
          <p:cNvPr id="32771" name="Rectangle 3"/>
          <p:cNvSpPr>
            <a:spLocks noGrp="1" noChangeArrowheads="1"/>
          </p:cNvSpPr>
          <p:nvPr>
            <p:ph idx="1"/>
          </p:nvPr>
        </p:nvSpPr>
        <p:spPr/>
        <p:txBody>
          <a:bodyPr/>
          <a:lstStyle/>
          <a:p>
            <a:pPr eaLnBrk="1" hangingPunct="1"/>
            <a:r>
              <a:rPr lang="en-US" altLang="en-US" sz="2800" smtClean="0"/>
              <a:t>Feel humiliated</a:t>
            </a:r>
          </a:p>
          <a:p>
            <a:pPr eaLnBrk="1" hangingPunct="1"/>
            <a:r>
              <a:rPr lang="en-US" altLang="en-US" sz="2800" smtClean="0"/>
              <a:t>Confused</a:t>
            </a:r>
          </a:p>
          <a:p>
            <a:pPr eaLnBrk="1" hangingPunct="1"/>
            <a:r>
              <a:rPr lang="en-US" altLang="en-US" sz="2800" smtClean="0"/>
              <a:t>Angry</a:t>
            </a:r>
          </a:p>
          <a:p>
            <a:pPr eaLnBrk="1" hangingPunct="1"/>
            <a:r>
              <a:rPr lang="en-US" altLang="en-US" sz="2800" smtClean="0"/>
              <a:t>Guilty (in a social environment which places the blame on women for any form of sexual assault on them.)</a:t>
            </a:r>
          </a:p>
          <a:p>
            <a:pPr eaLnBrk="1" hangingPunct="1"/>
            <a:r>
              <a:rPr lang="en-US" altLang="en-US" sz="2800" smtClean="0"/>
              <a:t>Affects physical, mental and emotional wellbeing</a:t>
            </a:r>
          </a:p>
          <a:p>
            <a:pPr eaLnBrk="1" hangingPunct="1"/>
            <a:r>
              <a:rPr lang="en-US" altLang="en-US" sz="2800" smtClean="0"/>
              <a:t>Quality of their work, as well as that of others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pPr eaLnBrk="1" hangingPunct="1"/>
            <a:r>
              <a:rPr lang="en-US" altLang="en-US" smtClean="0"/>
              <a:t>Why should employers address this problem?</a:t>
            </a:r>
          </a:p>
        </p:txBody>
      </p:sp>
      <p:sp>
        <p:nvSpPr>
          <p:cNvPr id="33795" name="Rectangle 3"/>
          <p:cNvSpPr>
            <a:spLocks noGrp="1" noChangeArrowheads="1"/>
          </p:cNvSpPr>
          <p:nvPr>
            <p:ph idx="1"/>
          </p:nvPr>
        </p:nvSpPr>
        <p:spPr/>
        <p:txBody>
          <a:bodyPr/>
          <a:lstStyle/>
          <a:p>
            <a:pPr eaLnBrk="1" hangingPunct="1"/>
            <a:r>
              <a:rPr lang="en-US" altLang="en-US" sz="2800" smtClean="0"/>
              <a:t>Security of employees is the responsibility of the employer </a:t>
            </a:r>
            <a:r>
              <a:rPr lang="en-US" altLang="en-US" sz="2800" b="1" smtClean="0"/>
              <a:t>Sexual Harassment affects the safety of women employees</a:t>
            </a:r>
          </a:p>
          <a:p>
            <a:pPr eaLnBrk="1" hangingPunct="1"/>
            <a:r>
              <a:rPr lang="en-US" altLang="en-US" sz="2800" smtClean="0"/>
              <a:t>Labour law requires employers to protect the constitutional rights of employees </a:t>
            </a:r>
            <a:r>
              <a:rPr lang="en-US" altLang="en-US" sz="2800" b="1" smtClean="0"/>
              <a:t>Sexual Harassment results in violation of the Right to Equality, Right against Gender Discrimination, Freedom to pursue any profession, occupation or business and the Right to Life and Personal Liberty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89" name="Rectangle 17"/>
          <p:cNvSpPr>
            <a:spLocks noGrp="1" noChangeArrowheads="1"/>
          </p:cNvSpPr>
          <p:nvPr>
            <p:ph type="title"/>
          </p:nvPr>
        </p:nvSpPr>
        <p:spPr/>
        <p:txBody>
          <a:bodyPr>
            <a:normAutofit fontScale="90000"/>
          </a:bodyPr>
          <a:lstStyle/>
          <a:p>
            <a:pPr eaLnBrk="1" hangingPunct="1">
              <a:defRPr/>
            </a:pPr>
            <a:r>
              <a:rPr lang="en-US" smtClean="0"/>
              <a:t>Part III - FUNDAMENTAL RIGHTS </a:t>
            </a:r>
          </a:p>
        </p:txBody>
      </p:sp>
      <p:sp>
        <p:nvSpPr>
          <p:cNvPr id="79890" name="Rectangle 18"/>
          <p:cNvSpPr>
            <a:spLocks noGrp="1" noChangeArrowheads="1"/>
          </p:cNvSpPr>
          <p:nvPr>
            <p:ph idx="1"/>
          </p:nvPr>
        </p:nvSpPr>
        <p:spPr/>
        <p:txBody>
          <a:bodyPr/>
          <a:lstStyle/>
          <a:p>
            <a:pPr eaLnBrk="1" hangingPunct="1">
              <a:lnSpc>
                <a:spcPct val="90000"/>
              </a:lnSpc>
              <a:buFont typeface="Wingdings" pitchFamily="2" charset="2"/>
              <a:buNone/>
              <a:defRPr/>
            </a:pPr>
            <a:r>
              <a:rPr lang="en-US" sz="2800" b="1" smtClean="0"/>
              <a:t>Right to Equality</a:t>
            </a:r>
          </a:p>
          <a:p>
            <a:pPr eaLnBrk="1" hangingPunct="1">
              <a:lnSpc>
                <a:spcPct val="90000"/>
              </a:lnSpc>
              <a:defRPr/>
            </a:pPr>
            <a:r>
              <a:rPr lang="en-US" sz="2800" smtClean="0"/>
              <a:t>Article 14 – </a:t>
            </a:r>
            <a:r>
              <a:rPr lang="en-US" sz="2800" i="1" smtClean="0"/>
              <a:t>Equality before the law </a:t>
            </a:r>
            <a:r>
              <a:rPr lang="en-US" sz="2800" smtClean="0"/>
              <a:t>- The State shall not deny to any person </a:t>
            </a:r>
            <a:r>
              <a:rPr lang="en-US" sz="2800" b="1" smtClean="0"/>
              <a:t>equality before the law </a:t>
            </a:r>
            <a:r>
              <a:rPr lang="en-US" sz="2800" smtClean="0"/>
              <a:t>or the </a:t>
            </a:r>
            <a:r>
              <a:rPr lang="en-US" sz="2800" b="1" smtClean="0"/>
              <a:t>equal protection of the law</a:t>
            </a:r>
            <a:r>
              <a:rPr lang="en-US" sz="2800" smtClean="0"/>
              <a:t> within the territory of India</a:t>
            </a:r>
          </a:p>
          <a:p>
            <a:pPr eaLnBrk="1" hangingPunct="1">
              <a:lnSpc>
                <a:spcPct val="90000"/>
              </a:lnSpc>
              <a:defRPr/>
            </a:pPr>
            <a:r>
              <a:rPr lang="en-US" sz="2800" smtClean="0"/>
              <a:t>Article 15 – </a:t>
            </a:r>
            <a:r>
              <a:rPr lang="en-US" sz="2800" i="1" smtClean="0"/>
              <a:t>Prohibition of Discrimination on grounds of religion, race, caste, </a:t>
            </a:r>
            <a:r>
              <a:rPr lang="en-US" sz="2800" b="1" i="1" smtClean="0"/>
              <a:t>sex</a:t>
            </a:r>
            <a:r>
              <a:rPr lang="en-US" sz="2800" i="1" smtClean="0"/>
              <a:t> or place of birth </a:t>
            </a:r>
            <a:r>
              <a:rPr lang="en-US" sz="2800" smtClean="0"/>
              <a:t>– (1) The State shall not discriminate against any citizen on grounds only of religion, race, caste, </a:t>
            </a:r>
            <a:r>
              <a:rPr lang="en-US" sz="2800" b="1" smtClean="0"/>
              <a:t>sex</a:t>
            </a:r>
            <a:r>
              <a:rPr lang="en-US" sz="2800" smtClean="0"/>
              <a:t>, place of birth or any of them.</a:t>
            </a:r>
          </a:p>
          <a:p>
            <a:pPr eaLnBrk="1" hangingPunct="1">
              <a:lnSpc>
                <a:spcPct val="90000"/>
              </a:lnSpc>
              <a:defRPr/>
            </a:pPr>
            <a:endParaRPr lang="en-US" sz="280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eaLnBrk="1" hangingPunct="1">
              <a:defRPr/>
            </a:pPr>
            <a:r>
              <a:rPr lang="en-US" smtClean="0"/>
              <a:t>Special Provisions for women</a:t>
            </a:r>
          </a:p>
        </p:txBody>
      </p:sp>
      <p:sp>
        <p:nvSpPr>
          <p:cNvPr id="112643" name="Rectangle 3"/>
          <p:cNvSpPr>
            <a:spLocks noGrp="1" noChangeArrowheads="1"/>
          </p:cNvSpPr>
          <p:nvPr>
            <p:ph idx="1"/>
          </p:nvPr>
        </p:nvSpPr>
        <p:spPr/>
        <p:txBody>
          <a:bodyPr/>
          <a:lstStyle/>
          <a:p>
            <a:pPr eaLnBrk="1" hangingPunct="1">
              <a:defRPr/>
            </a:pPr>
            <a:r>
              <a:rPr lang="en-US" sz="2800" dirty="0" smtClean="0"/>
              <a:t>Article 15 (3) – Nothing in this article shall prevent the State from making any special provision for women and </a:t>
            </a:r>
            <a:r>
              <a:rPr lang="en-US" sz="2800" dirty="0" smtClean="0"/>
              <a:t>children</a:t>
            </a:r>
            <a:endParaRPr lang="en-US" sz="2800"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eaLnBrk="1" hangingPunct="1">
              <a:defRPr/>
            </a:pPr>
            <a:r>
              <a:rPr lang="en-US" smtClean="0"/>
              <a:t>Fundamental Rights Contd.,</a:t>
            </a:r>
          </a:p>
        </p:txBody>
      </p:sp>
      <p:sp>
        <p:nvSpPr>
          <p:cNvPr id="146435" name="Rectangle 3"/>
          <p:cNvSpPr>
            <a:spLocks noGrp="1" noChangeArrowheads="1"/>
          </p:cNvSpPr>
          <p:nvPr>
            <p:ph idx="1"/>
          </p:nvPr>
        </p:nvSpPr>
        <p:spPr/>
        <p:txBody>
          <a:bodyPr/>
          <a:lstStyle/>
          <a:p>
            <a:pPr eaLnBrk="1" hangingPunct="1">
              <a:buFont typeface="Wingdings" pitchFamily="2" charset="2"/>
              <a:buNone/>
              <a:defRPr/>
            </a:pPr>
            <a:r>
              <a:rPr lang="en-US" sz="2800" b="1" smtClean="0"/>
              <a:t>Right To Freedom</a:t>
            </a:r>
          </a:p>
          <a:p>
            <a:pPr eaLnBrk="1" hangingPunct="1">
              <a:defRPr/>
            </a:pPr>
            <a:r>
              <a:rPr lang="en-US" sz="2800" smtClean="0"/>
              <a:t>Article 19 – </a:t>
            </a:r>
            <a:r>
              <a:rPr lang="en-US" sz="2800" i="1" smtClean="0"/>
              <a:t>Protection of certain rights regarding freedom of speech, etc. </a:t>
            </a:r>
            <a:r>
              <a:rPr lang="en-US" sz="2800" smtClean="0"/>
              <a:t>– (1) All citizens have the right - (g) to practice any profession, or to carry on any occupation, trade or business</a:t>
            </a:r>
          </a:p>
          <a:p>
            <a:pPr eaLnBrk="1" hangingPunct="1">
              <a:defRPr/>
            </a:pPr>
            <a:r>
              <a:rPr lang="en-US" sz="2800" smtClean="0"/>
              <a:t>Article 21 – </a:t>
            </a:r>
            <a:r>
              <a:rPr lang="en-US" sz="2800" i="1" smtClean="0"/>
              <a:t>Protection of Life and Personal Liberty </a:t>
            </a:r>
            <a:r>
              <a:rPr lang="en-US" sz="2800" smtClean="0"/>
              <a:t>- No person shall be deprived of his life or personal liberty except according to procedure established by law.</a:t>
            </a:r>
            <a:endParaRPr lang="en-US" sz="2800" i="1" smtClean="0"/>
          </a:p>
          <a:p>
            <a:pPr eaLnBrk="1" hangingPunct="1">
              <a:buFont typeface="Wingdings" pitchFamily="2" charset="2"/>
              <a:buNone/>
              <a:defRPr/>
            </a:pPr>
            <a:endParaRPr lang="en-US" sz="2800" b="1" smtClean="0"/>
          </a:p>
          <a:p>
            <a:pPr eaLnBrk="1" hangingPunct="1">
              <a:defRPr/>
            </a:pPr>
            <a:endParaRPr lang="en-US" sz="280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pPr eaLnBrk="1" hangingPunct="1">
              <a:defRPr/>
            </a:pPr>
            <a:r>
              <a:rPr lang="en-US" smtClean="0"/>
              <a:t>Fundamental Rights cont.,</a:t>
            </a:r>
          </a:p>
        </p:txBody>
      </p:sp>
      <p:sp>
        <p:nvSpPr>
          <p:cNvPr id="147459" name="Rectangle 3"/>
          <p:cNvSpPr>
            <a:spLocks noGrp="1" noChangeArrowheads="1"/>
          </p:cNvSpPr>
          <p:nvPr>
            <p:ph idx="1"/>
          </p:nvPr>
        </p:nvSpPr>
        <p:spPr/>
        <p:txBody>
          <a:bodyPr/>
          <a:lstStyle/>
          <a:p>
            <a:pPr eaLnBrk="1" hangingPunct="1">
              <a:lnSpc>
                <a:spcPct val="90000"/>
              </a:lnSpc>
              <a:buFont typeface="Wingdings" pitchFamily="2" charset="2"/>
              <a:buNone/>
              <a:defRPr/>
            </a:pPr>
            <a:r>
              <a:rPr lang="en-US" sz="2400" b="1" smtClean="0"/>
              <a:t>Right To Constitutional Remedies</a:t>
            </a:r>
          </a:p>
          <a:p>
            <a:pPr eaLnBrk="1" hangingPunct="1">
              <a:lnSpc>
                <a:spcPct val="90000"/>
              </a:lnSpc>
              <a:defRPr/>
            </a:pPr>
            <a:r>
              <a:rPr lang="en-US" sz="2400" smtClean="0"/>
              <a:t>Article 32 – </a:t>
            </a:r>
            <a:r>
              <a:rPr lang="en-US" sz="2400" i="1" smtClean="0"/>
              <a:t>Remedies for enforcement of rights conferred by this Part – </a:t>
            </a:r>
            <a:r>
              <a:rPr lang="en-US" sz="2400" smtClean="0"/>
              <a:t>(1) The right to move the Supreme Court by appropriate proceedings for the enforcement of the rights conferred by this Part is guaranteed.</a:t>
            </a:r>
          </a:p>
          <a:p>
            <a:pPr eaLnBrk="1" hangingPunct="1">
              <a:lnSpc>
                <a:spcPct val="90000"/>
              </a:lnSpc>
              <a:defRPr/>
            </a:pPr>
            <a:r>
              <a:rPr lang="en-US" sz="2400" smtClean="0"/>
              <a:t>(2) The Supreme Court shall have power to issues directions or orders or writs, including writs in the nature of </a:t>
            </a:r>
            <a:r>
              <a:rPr lang="en-US" sz="2400" i="1" smtClean="0"/>
              <a:t>habeus corpus, mandamus, </a:t>
            </a:r>
            <a:r>
              <a:rPr lang="en-US" sz="2400" smtClean="0"/>
              <a:t>prohibition, </a:t>
            </a:r>
            <a:r>
              <a:rPr lang="en-US" sz="2400" i="1" smtClean="0"/>
              <a:t>quo warranto </a:t>
            </a:r>
            <a:r>
              <a:rPr lang="en-US" sz="2400" smtClean="0"/>
              <a:t>and</a:t>
            </a:r>
            <a:r>
              <a:rPr lang="en-US" sz="2400" i="1" smtClean="0"/>
              <a:t> certiorari, </a:t>
            </a:r>
            <a:r>
              <a:rPr lang="en-US" sz="2400" smtClean="0"/>
              <a:t>whichever may be appropriate, for the enforcement of any of the rights conferred by this Part</a:t>
            </a:r>
            <a:endParaRPr lang="en-US" sz="2400" i="1"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smtClean="0"/>
              <a:t>What is Sexual </a:t>
            </a:r>
            <a:r>
              <a:rPr lang="en-US" altLang="en-US" dirty="0" smtClean="0"/>
              <a:t>Harassment?</a:t>
            </a:r>
            <a:endParaRPr lang="en-US" altLang="en-US" dirty="0" smtClean="0"/>
          </a:p>
        </p:txBody>
      </p:sp>
      <p:sp>
        <p:nvSpPr>
          <p:cNvPr id="23555" name="Rectangle 3"/>
          <p:cNvSpPr>
            <a:spLocks noGrp="1" noChangeArrowheads="1"/>
          </p:cNvSpPr>
          <p:nvPr>
            <p:ph idx="1"/>
          </p:nvPr>
        </p:nvSpPr>
        <p:spPr/>
        <p:txBody>
          <a:bodyPr/>
          <a:lstStyle/>
          <a:p>
            <a:pPr eaLnBrk="1" hangingPunct="1"/>
            <a:r>
              <a:rPr lang="en-US" altLang="en-US" b="1" dirty="0" smtClean="0"/>
              <a:t>It is unwelcome </a:t>
            </a:r>
            <a:r>
              <a:rPr lang="en-US" altLang="en-US" b="1" dirty="0" smtClean="0"/>
              <a:t>sexually determined </a:t>
            </a:r>
            <a:r>
              <a:rPr lang="en-US" altLang="en-US" b="1" dirty="0" err="1" smtClean="0"/>
              <a:t>behaviour</a:t>
            </a:r>
            <a:endParaRPr lang="en-US" altLang="en-US" b="1" dirty="0" smtClean="0"/>
          </a:p>
          <a:p>
            <a:pPr eaLnBrk="1" hangingPunct="1"/>
            <a:r>
              <a:rPr lang="en-US" altLang="en-US" b="1" dirty="0" smtClean="0"/>
              <a:t>It is any conduct that is sexual in nature and unwelcome</a:t>
            </a:r>
          </a:p>
          <a:p>
            <a:pPr eaLnBrk="1" hangingPunct="1"/>
            <a:r>
              <a:rPr lang="en-US" altLang="en-US" dirty="0" smtClean="0"/>
              <a:t>It entails blackmail, threats or pressure and is manifested directly or indirectly in acts that range from very subtle </a:t>
            </a:r>
            <a:r>
              <a:rPr lang="en-US" altLang="en-US" dirty="0" err="1" smtClean="0"/>
              <a:t>behaviour</a:t>
            </a:r>
            <a:r>
              <a:rPr lang="en-US" altLang="en-US" dirty="0" smtClean="0"/>
              <a:t> to open sexual aggression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2000"/>
                                        <p:tgtEl>
                                          <p:spTgt spid="235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fade">
                                      <p:cBhvr>
                                        <p:cTn id="12" dur="2000"/>
                                        <p:tgtEl>
                                          <p:spTgt spid="235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555">
                                            <p:txEl>
                                              <p:pRg st="1" end="1"/>
                                            </p:txEl>
                                          </p:spTgt>
                                        </p:tgtEl>
                                        <p:attrNameLst>
                                          <p:attrName>style.visibility</p:attrName>
                                        </p:attrNameLst>
                                      </p:cBhvr>
                                      <p:to>
                                        <p:strVal val="visible"/>
                                      </p:to>
                                    </p:set>
                                    <p:animEffect transition="in" filter="fade">
                                      <p:cBhvr>
                                        <p:cTn id="17" dur="2000"/>
                                        <p:tgtEl>
                                          <p:spTgt spid="2355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555">
                                            <p:txEl>
                                              <p:pRg st="2" end="2"/>
                                            </p:txEl>
                                          </p:spTgt>
                                        </p:tgtEl>
                                        <p:attrNameLst>
                                          <p:attrName>style.visibility</p:attrName>
                                        </p:attrNameLst>
                                      </p:cBhvr>
                                      <p:to>
                                        <p:strVal val="visible"/>
                                      </p:to>
                                    </p:set>
                                    <p:animEffect transition="in" filter="fade">
                                      <p:cBhvr>
                                        <p:cTn id="22" dur="20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normAutofit fontScale="90000"/>
          </a:bodyPr>
          <a:lstStyle/>
          <a:p>
            <a:pPr eaLnBrk="1" hangingPunct="1">
              <a:defRPr/>
            </a:pPr>
            <a:r>
              <a:rPr lang="en-US" dirty="0" smtClean="0"/>
              <a:t>Part IV Directive Principles of State Policy</a:t>
            </a:r>
            <a:endParaRPr lang="en-US" dirty="0" smtClean="0"/>
          </a:p>
        </p:txBody>
      </p:sp>
      <p:sp>
        <p:nvSpPr>
          <p:cNvPr id="149507" name="Rectangle 3"/>
          <p:cNvSpPr>
            <a:spLocks noGrp="1" noChangeArrowheads="1"/>
          </p:cNvSpPr>
          <p:nvPr>
            <p:ph idx="1"/>
          </p:nvPr>
        </p:nvSpPr>
        <p:spPr/>
        <p:txBody>
          <a:bodyPr/>
          <a:lstStyle/>
          <a:p>
            <a:pPr eaLnBrk="1" hangingPunct="1">
              <a:defRPr/>
            </a:pPr>
            <a:r>
              <a:rPr lang="en-US" sz="2800" smtClean="0"/>
              <a:t>Article 42 – </a:t>
            </a:r>
            <a:r>
              <a:rPr lang="en-US" sz="2800" i="1" smtClean="0"/>
              <a:t>Provision for just and humane conditions of work and maternity relief – </a:t>
            </a:r>
            <a:r>
              <a:rPr lang="en-US" sz="2800" smtClean="0"/>
              <a:t>The State shall make provision for securing just and humane conditions and for maternity relief.</a:t>
            </a:r>
          </a:p>
          <a:p>
            <a:pPr eaLnBrk="1" hangingPunct="1">
              <a:defRPr/>
            </a:pPr>
            <a:r>
              <a:rPr lang="en-US" sz="2800" smtClean="0"/>
              <a:t>Article 51 – </a:t>
            </a:r>
            <a:r>
              <a:rPr lang="en-US" sz="2800" i="1" smtClean="0"/>
              <a:t>Promotion of international peace and security – </a:t>
            </a:r>
            <a:r>
              <a:rPr lang="en-US" sz="2800" smtClean="0"/>
              <a:t>The State shall endeavour to – (c) foster respect for international law and treaty obligations in the dealings of organised peoples with one another; </a:t>
            </a:r>
          </a:p>
          <a:p>
            <a:pPr eaLnBrk="1" hangingPunct="1">
              <a:defRPr/>
            </a:pPr>
            <a:endParaRPr lang="en-US" sz="280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solidFill>
            <a:schemeClr val="accent5">
              <a:lumMod val="90000"/>
            </a:schemeClr>
          </a:solidFill>
          <a:ln>
            <a:solidFill>
              <a:schemeClr val="accent1">
                <a:lumMod val="90000"/>
              </a:schemeClr>
            </a:solidFill>
          </a:ln>
        </p:spPr>
        <p:txBody>
          <a:bodyPr/>
          <a:lstStyle/>
          <a:p>
            <a:pPr eaLnBrk="1" hangingPunct="1">
              <a:defRPr/>
            </a:pPr>
            <a:r>
              <a:rPr lang="en-US" dirty="0" smtClean="0"/>
              <a:t>What are human rights?</a:t>
            </a:r>
            <a:endParaRPr lang="en-US" dirty="0" smtClean="0"/>
          </a:p>
        </p:txBody>
      </p:sp>
      <p:sp>
        <p:nvSpPr>
          <p:cNvPr id="3075" name="Rectangle 3"/>
          <p:cNvSpPr>
            <a:spLocks noGrp="1" noChangeArrowheads="1"/>
          </p:cNvSpPr>
          <p:nvPr>
            <p:ph idx="1"/>
          </p:nvPr>
        </p:nvSpPr>
        <p:spPr>
          <a:solidFill>
            <a:schemeClr val="accent1">
              <a:lumMod val="75000"/>
            </a:schemeClr>
          </a:solidFill>
        </p:spPr>
        <p:txBody>
          <a:bodyPr/>
          <a:lstStyle/>
          <a:p>
            <a:pPr eaLnBrk="1" hangingPunct="1">
              <a:defRPr/>
            </a:pPr>
            <a:r>
              <a:rPr lang="en-US" dirty="0" smtClean="0"/>
              <a:t>Human rights are those rights that every human being possesses and is entitled to enjoy simply by virtue of being human</a:t>
            </a:r>
          </a:p>
          <a:p>
            <a:pPr eaLnBrk="1" hangingPunct="1">
              <a:defRPr/>
            </a:pPr>
            <a:r>
              <a:rPr lang="en-US" dirty="0" smtClean="0"/>
              <a:t>Human rights are a group of ethical principles having a legal dimension, arising out of the need of each and every individual to enjoy the conditions essential for a decent life.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Human Rights</a:t>
            </a:r>
            <a:endParaRPr lang="en-US" dirty="0" smtClean="0"/>
          </a:p>
        </p:txBody>
      </p:sp>
      <p:sp>
        <p:nvSpPr>
          <p:cNvPr id="4099" name="Rectangle 3"/>
          <p:cNvSpPr>
            <a:spLocks noGrp="1" noChangeArrowheads="1"/>
          </p:cNvSpPr>
          <p:nvPr>
            <p:ph idx="1"/>
          </p:nvPr>
        </p:nvSpPr>
        <p:spPr>
          <a:solidFill>
            <a:schemeClr val="accent1">
              <a:lumMod val="75000"/>
            </a:schemeClr>
          </a:solidFill>
        </p:spPr>
        <p:txBody>
          <a:bodyPr/>
          <a:lstStyle/>
          <a:p>
            <a:pPr eaLnBrk="1" hangingPunct="1">
              <a:defRPr/>
            </a:pPr>
            <a:r>
              <a:rPr lang="en-US" dirty="0" smtClean="0"/>
              <a:t>Human rights are based on the fundamental principle that all persons possess an inherent human dignity and that regardless of sex, race, </a:t>
            </a:r>
            <a:r>
              <a:rPr lang="en-US" dirty="0" err="1" smtClean="0"/>
              <a:t>colour</a:t>
            </a:r>
            <a:r>
              <a:rPr lang="en-US" dirty="0" smtClean="0"/>
              <a:t>, language, national origin, age, class or religious or political beliefs, they are equally entitled to enjoy their rights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solidFill>
            <a:schemeClr val="accent1">
              <a:lumMod val="90000"/>
            </a:schemeClr>
          </a:solidFill>
        </p:spPr>
        <p:txBody>
          <a:bodyPr/>
          <a:lstStyle/>
          <a:p>
            <a:pPr eaLnBrk="1" hangingPunct="1">
              <a:defRPr/>
            </a:pPr>
            <a:r>
              <a:rPr lang="en-US" dirty="0" smtClean="0"/>
              <a:t>NATURE OF HUMAN RIGHTS</a:t>
            </a:r>
          </a:p>
        </p:txBody>
      </p:sp>
      <p:sp>
        <p:nvSpPr>
          <p:cNvPr id="10243" name="Rectangle 3"/>
          <p:cNvSpPr>
            <a:spLocks noGrp="1" noChangeArrowheads="1"/>
          </p:cNvSpPr>
          <p:nvPr>
            <p:ph idx="1"/>
          </p:nvPr>
        </p:nvSpPr>
        <p:spPr>
          <a:solidFill>
            <a:schemeClr val="accent1">
              <a:lumMod val="75000"/>
            </a:schemeClr>
          </a:solidFill>
        </p:spPr>
        <p:txBody>
          <a:bodyPr/>
          <a:lstStyle/>
          <a:p>
            <a:pPr eaLnBrk="1" hangingPunct="1">
              <a:defRPr/>
            </a:pPr>
            <a:r>
              <a:rPr lang="en-US" dirty="0" smtClean="0"/>
              <a:t>All human rights are universal, indivisible, interdependent and interrelated</a:t>
            </a:r>
          </a:p>
          <a:p>
            <a:pPr eaLnBrk="1" hangingPunct="1">
              <a:defRPr/>
            </a:pPr>
            <a:r>
              <a:rPr lang="en-US" dirty="0" smtClean="0"/>
              <a:t>1993 World Conference in Vienna specifically </a:t>
            </a:r>
            <a:r>
              <a:rPr lang="en-US" dirty="0" err="1" smtClean="0"/>
              <a:t>recognised</a:t>
            </a:r>
            <a:r>
              <a:rPr lang="en-US" dirty="0" smtClean="0"/>
              <a:t> the human rights of women and the duties of states to protect and promote such rights, including the right to freedom from violence.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90000"/>
            </a:schemeClr>
          </a:solidFill>
        </p:spPr>
        <p:txBody>
          <a:bodyPr>
            <a:normAutofit fontScale="90000"/>
          </a:bodyPr>
          <a:lstStyle/>
          <a:p>
            <a:pPr eaLnBrk="1" hangingPunct="1">
              <a:defRPr/>
            </a:pPr>
            <a:r>
              <a:rPr lang="en-US" sz="3200" dirty="0" smtClean="0">
                <a:solidFill>
                  <a:schemeClr val="tx1">
                    <a:lumMod val="95000"/>
                    <a:lumOff val="5000"/>
                  </a:schemeClr>
                </a:solidFill>
              </a:rPr>
              <a:t>VIOLENCE AGAINST WOMEN AS VIOLATION OF WOMEN’S HUMAN </a:t>
            </a:r>
            <a:br>
              <a:rPr lang="en-US" sz="3200" dirty="0" smtClean="0">
                <a:solidFill>
                  <a:schemeClr val="tx1">
                    <a:lumMod val="95000"/>
                    <a:lumOff val="5000"/>
                  </a:schemeClr>
                </a:solidFill>
              </a:rPr>
            </a:br>
            <a:r>
              <a:rPr lang="en-US" sz="3200" dirty="0" smtClean="0">
                <a:solidFill>
                  <a:schemeClr val="tx1">
                    <a:lumMod val="95000"/>
                    <a:lumOff val="5000"/>
                  </a:schemeClr>
                </a:solidFill>
              </a:rPr>
              <a:t>RIGHTS </a:t>
            </a:r>
            <a:endParaRPr lang="en-IN" sz="3200" dirty="0" smtClean="0">
              <a:solidFill>
                <a:schemeClr val="tx1">
                  <a:lumMod val="95000"/>
                  <a:lumOff val="5000"/>
                </a:schemeClr>
              </a:solidFill>
            </a:endParaRPr>
          </a:p>
        </p:txBody>
      </p:sp>
      <p:sp>
        <p:nvSpPr>
          <p:cNvPr id="3" name="Content Placeholder 2"/>
          <p:cNvSpPr>
            <a:spLocks noGrp="1"/>
          </p:cNvSpPr>
          <p:nvPr>
            <p:ph idx="1"/>
          </p:nvPr>
        </p:nvSpPr>
        <p:spPr>
          <a:solidFill>
            <a:schemeClr val="accent1">
              <a:lumMod val="75000"/>
            </a:schemeClr>
          </a:solidFill>
        </p:spPr>
        <p:txBody>
          <a:bodyPr/>
          <a:lstStyle/>
          <a:p>
            <a:pPr eaLnBrk="1" hangingPunct="1">
              <a:buFont typeface="Wingdings" pitchFamily="2" charset="2"/>
              <a:buChar char="§"/>
              <a:defRPr/>
            </a:pPr>
            <a:r>
              <a:rPr lang="en-US" b="1" dirty="0" smtClean="0">
                <a:solidFill>
                  <a:schemeClr val="tx1">
                    <a:lumMod val="95000"/>
                    <a:lumOff val="5000"/>
                  </a:schemeClr>
                </a:solidFill>
              </a:rPr>
              <a:t>VIOLATION OF THE RIGHT TO IDENTITY</a:t>
            </a:r>
          </a:p>
          <a:p>
            <a:pPr eaLnBrk="1" hangingPunct="1">
              <a:buFont typeface="Wingdings" pitchFamily="2" charset="2"/>
              <a:buChar char="§"/>
              <a:defRPr/>
            </a:pPr>
            <a:r>
              <a:rPr lang="en-US" b="1" dirty="0" smtClean="0">
                <a:solidFill>
                  <a:schemeClr val="tx1">
                    <a:lumMod val="95000"/>
                    <a:lumOff val="5000"/>
                  </a:schemeClr>
                </a:solidFill>
              </a:rPr>
              <a:t>RIGHT TO AFFECTION</a:t>
            </a:r>
          </a:p>
          <a:p>
            <a:pPr eaLnBrk="1" hangingPunct="1">
              <a:buFont typeface="Wingdings" pitchFamily="2" charset="2"/>
              <a:buChar char="§"/>
              <a:defRPr/>
            </a:pPr>
            <a:r>
              <a:rPr lang="en-US" b="1" dirty="0" smtClean="0">
                <a:solidFill>
                  <a:schemeClr val="tx1">
                    <a:lumMod val="95000"/>
                    <a:lumOff val="5000"/>
                  </a:schemeClr>
                </a:solidFill>
              </a:rPr>
              <a:t>RIGHT TO PEACE AND ENRICHING PERSONAL RELATIONS</a:t>
            </a:r>
          </a:p>
          <a:p>
            <a:pPr eaLnBrk="1" hangingPunct="1">
              <a:buFont typeface="Wingdings" pitchFamily="2" charset="2"/>
              <a:buChar char="§"/>
              <a:defRPr/>
            </a:pPr>
            <a:r>
              <a:rPr lang="en-US" b="1" dirty="0" smtClean="0">
                <a:solidFill>
                  <a:schemeClr val="tx1">
                    <a:lumMod val="95000"/>
                    <a:lumOff val="5000"/>
                  </a:schemeClr>
                </a:solidFill>
              </a:rPr>
              <a:t>RIGHT TO PROTECTION</a:t>
            </a:r>
          </a:p>
          <a:p>
            <a:pPr eaLnBrk="1" hangingPunct="1">
              <a:buFont typeface="Wingdings" pitchFamily="2" charset="2"/>
              <a:buChar char="§"/>
              <a:defRPr/>
            </a:pPr>
            <a:r>
              <a:rPr lang="en-US" b="1" dirty="0" smtClean="0">
                <a:solidFill>
                  <a:schemeClr val="tx1">
                    <a:lumMod val="95000"/>
                    <a:lumOff val="5000"/>
                  </a:schemeClr>
                </a:solidFill>
              </a:rPr>
              <a:t>RIGHT TO PERSONAL DEVELOPMENT</a:t>
            </a:r>
          </a:p>
          <a:p>
            <a:pPr eaLnBrk="1" hangingPunct="1">
              <a:buFontTx/>
              <a:buNone/>
              <a:defRPr/>
            </a:pPr>
            <a:endParaRPr lang="en-US" dirty="0" smtClean="0"/>
          </a:p>
          <a:p>
            <a:pPr eaLnBrk="1" hangingPunct="1">
              <a:buFontTx/>
              <a:buNone/>
              <a:defRPr/>
            </a:pPr>
            <a:endParaRPr lang="en-IN"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pPr eaLnBrk="1" hangingPunct="1">
              <a:defRPr/>
            </a:pPr>
            <a:r>
              <a:rPr lang="en-US" dirty="0" err="1" smtClean="0">
                <a:solidFill>
                  <a:schemeClr val="tx1">
                    <a:lumMod val="95000"/>
                    <a:lumOff val="5000"/>
                  </a:schemeClr>
                </a:solidFill>
              </a:rPr>
              <a:t>Contd</a:t>
            </a:r>
            <a:r>
              <a:rPr lang="en-US" dirty="0" smtClean="0">
                <a:solidFill>
                  <a:schemeClr val="tx1">
                    <a:lumMod val="95000"/>
                    <a:lumOff val="5000"/>
                  </a:schemeClr>
                </a:solidFill>
              </a:rPr>
              <a:t>…</a:t>
            </a:r>
            <a:endParaRPr lang="en-IN" dirty="0" smtClean="0">
              <a:solidFill>
                <a:schemeClr val="tx1">
                  <a:lumMod val="95000"/>
                  <a:lumOff val="5000"/>
                </a:schemeClr>
              </a:solidFill>
            </a:endParaRPr>
          </a:p>
        </p:txBody>
      </p:sp>
      <p:sp>
        <p:nvSpPr>
          <p:cNvPr id="3" name="Content Placeholder 2"/>
          <p:cNvSpPr>
            <a:spLocks noGrp="1"/>
          </p:cNvSpPr>
          <p:nvPr>
            <p:ph idx="1"/>
          </p:nvPr>
        </p:nvSpPr>
        <p:spPr>
          <a:solidFill>
            <a:schemeClr val="accent1">
              <a:lumMod val="75000"/>
            </a:schemeClr>
          </a:solidFill>
        </p:spPr>
        <p:txBody>
          <a:bodyPr/>
          <a:lstStyle/>
          <a:p>
            <a:pPr eaLnBrk="1" hangingPunct="1">
              <a:buFont typeface="Wingdings" pitchFamily="2" charset="2"/>
              <a:buChar char="§"/>
              <a:defRPr/>
            </a:pPr>
            <a:r>
              <a:rPr lang="en-US" b="1" dirty="0" smtClean="0">
                <a:solidFill>
                  <a:schemeClr val="tx1">
                    <a:lumMod val="95000"/>
                    <a:lumOff val="5000"/>
                  </a:schemeClr>
                </a:solidFill>
              </a:rPr>
              <a:t>RIGHT TO SOCIAL AND POLITICAL PARTICIPATION</a:t>
            </a:r>
          </a:p>
          <a:p>
            <a:pPr eaLnBrk="1" hangingPunct="1">
              <a:buFont typeface="Wingdings" pitchFamily="2" charset="2"/>
              <a:buChar char="§"/>
              <a:defRPr/>
            </a:pPr>
            <a:r>
              <a:rPr lang="en-US" b="1" dirty="0" smtClean="0">
                <a:solidFill>
                  <a:schemeClr val="tx1">
                    <a:lumMod val="95000"/>
                    <a:lumOff val="5000"/>
                  </a:schemeClr>
                </a:solidFill>
              </a:rPr>
              <a:t>RIGHT TO FREEDOM OF EXPRESSION</a:t>
            </a:r>
          </a:p>
          <a:p>
            <a:pPr eaLnBrk="1" hangingPunct="1">
              <a:buFont typeface="Wingdings" pitchFamily="2" charset="2"/>
              <a:buChar char="§"/>
              <a:defRPr/>
            </a:pPr>
            <a:r>
              <a:rPr lang="en-US" b="1" dirty="0" smtClean="0">
                <a:solidFill>
                  <a:schemeClr val="tx1">
                    <a:lumMod val="95000"/>
                    <a:lumOff val="5000"/>
                  </a:schemeClr>
                </a:solidFill>
              </a:rPr>
              <a:t>RIGHT TO AN OPTIMUM STATE OF PHYSICAL AND MENTAL HEALTH</a:t>
            </a:r>
          </a:p>
          <a:p>
            <a:pPr eaLnBrk="1" hangingPunct="1">
              <a:buFontTx/>
              <a:buNone/>
              <a:defRPr/>
            </a:pPr>
            <a:endParaRPr lang="en-IN"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90000"/>
            </a:schemeClr>
          </a:solidFill>
        </p:spPr>
        <p:txBody>
          <a:bodyPr>
            <a:normAutofit fontScale="90000"/>
          </a:bodyPr>
          <a:lstStyle/>
          <a:p>
            <a:pPr eaLnBrk="1" hangingPunct="1">
              <a:defRPr/>
            </a:pPr>
            <a:r>
              <a:rPr lang="en-US" dirty="0" smtClean="0">
                <a:solidFill>
                  <a:schemeClr val="tx1">
                    <a:lumMod val="95000"/>
                    <a:lumOff val="5000"/>
                  </a:schemeClr>
                </a:solidFill>
              </a:rPr>
              <a:t>INTERNATIONAL LAW – HUMAN RIGHTS LAW</a:t>
            </a:r>
            <a:endParaRPr lang="en-IN" dirty="0" smtClean="0">
              <a:solidFill>
                <a:schemeClr val="tx1">
                  <a:lumMod val="95000"/>
                  <a:lumOff val="5000"/>
                </a:schemeClr>
              </a:solidFill>
            </a:endParaRPr>
          </a:p>
        </p:txBody>
      </p:sp>
      <p:sp>
        <p:nvSpPr>
          <p:cNvPr id="3" name="Content Placeholder 2"/>
          <p:cNvSpPr>
            <a:spLocks noGrp="1"/>
          </p:cNvSpPr>
          <p:nvPr>
            <p:ph idx="1"/>
          </p:nvPr>
        </p:nvSpPr>
        <p:spPr>
          <a:solidFill>
            <a:schemeClr val="accent1">
              <a:lumMod val="75000"/>
            </a:schemeClr>
          </a:solidFill>
        </p:spPr>
        <p:txBody>
          <a:bodyPr/>
          <a:lstStyle/>
          <a:p>
            <a:pPr algn="just" eaLnBrk="1" hangingPunct="1">
              <a:lnSpc>
                <a:spcPct val="80000"/>
              </a:lnSpc>
              <a:defRPr/>
            </a:pPr>
            <a:r>
              <a:rPr lang="en-US" dirty="0" smtClean="0">
                <a:solidFill>
                  <a:schemeClr val="tx1">
                    <a:lumMod val="95000"/>
                    <a:lumOff val="5000"/>
                  </a:schemeClr>
                </a:solidFill>
              </a:rPr>
              <a:t>The Committee on Elimination of Discrimination Against Women affirmed that violence against a woman constitutes a violation of her internationally </a:t>
            </a:r>
            <a:r>
              <a:rPr lang="en-US" dirty="0" err="1" smtClean="0">
                <a:solidFill>
                  <a:schemeClr val="tx1">
                    <a:lumMod val="95000"/>
                    <a:lumOff val="5000"/>
                  </a:schemeClr>
                </a:solidFill>
              </a:rPr>
              <a:t>recognised</a:t>
            </a:r>
            <a:r>
              <a:rPr lang="en-US" dirty="0" smtClean="0">
                <a:solidFill>
                  <a:schemeClr val="tx1">
                    <a:lumMod val="95000"/>
                    <a:lumOff val="5000"/>
                  </a:schemeClr>
                </a:solidFill>
              </a:rPr>
              <a:t> human rights – regardless of whether the perpetrator is a public official or a private person.</a:t>
            </a:r>
          </a:p>
          <a:p>
            <a:pPr algn="just" eaLnBrk="1" hangingPunct="1">
              <a:lnSpc>
                <a:spcPct val="80000"/>
              </a:lnSpc>
              <a:defRPr/>
            </a:pPr>
            <a:r>
              <a:rPr lang="en-US" dirty="0" smtClean="0">
                <a:solidFill>
                  <a:schemeClr val="tx1">
                    <a:lumMod val="95000"/>
                    <a:lumOff val="5000"/>
                  </a:schemeClr>
                </a:solidFill>
              </a:rPr>
              <a:t>Regional Courts of Human Rights have interpreted state action to include the failure of the state to prevent violence</a:t>
            </a:r>
          </a:p>
          <a:p>
            <a:pPr eaLnBrk="1" hangingPunct="1">
              <a:buFontTx/>
              <a:buNone/>
              <a:defRPr/>
            </a:pPr>
            <a:endParaRPr lang="en-IN"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90000"/>
            </a:schemeClr>
          </a:solidFill>
        </p:spPr>
        <p:txBody>
          <a:bodyPr/>
          <a:lstStyle/>
          <a:p>
            <a:pPr eaLnBrk="1" hangingPunct="1">
              <a:defRPr/>
            </a:pPr>
            <a:r>
              <a:rPr lang="en-US" dirty="0" err="1" smtClean="0"/>
              <a:t>Contd</a:t>
            </a:r>
            <a:r>
              <a:rPr lang="en-US" dirty="0" smtClean="0"/>
              <a:t>…</a:t>
            </a:r>
            <a:endParaRPr lang="en-IN" dirty="0" smtClean="0"/>
          </a:p>
        </p:txBody>
      </p:sp>
      <p:sp>
        <p:nvSpPr>
          <p:cNvPr id="3" name="Content Placeholder 2"/>
          <p:cNvSpPr>
            <a:spLocks noGrp="1"/>
          </p:cNvSpPr>
          <p:nvPr>
            <p:ph idx="1"/>
          </p:nvPr>
        </p:nvSpPr>
        <p:spPr>
          <a:solidFill>
            <a:schemeClr val="accent1">
              <a:lumMod val="75000"/>
            </a:schemeClr>
          </a:solidFill>
        </p:spPr>
        <p:txBody>
          <a:bodyPr/>
          <a:lstStyle/>
          <a:p>
            <a:pPr algn="just" eaLnBrk="1" hangingPunct="1">
              <a:lnSpc>
                <a:spcPct val="80000"/>
              </a:lnSpc>
              <a:defRPr/>
            </a:pPr>
            <a:r>
              <a:rPr lang="en-US" sz="2800" dirty="0" smtClean="0">
                <a:solidFill>
                  <a:schemeClr val="tx1">
                    <a:lumMod val="95000"/>
                    <a:lumOff val="5000"/>
                  </a:schemeClr>
                </a:solidFill>
              </a:rPr>
              <a:t>According to this criterion, the State becomes a de facto accomplice if it does not offer women the necessary protection from violations of their rights, or when it acts in discriminatory fashion by not preventing or punishing acts of gender-based violence, thereby denying women equal protection under the law</a:t>
            </a:r>
          </a:p>
          <a:p>
            <a:pPr algn="just" eaLnBrk="1" hangingPunct="1">
              <a:lnSpc>
                <a:spcPct val="80000"/>
              </a:lnSpc>
              <a:defRPr/>
            </a:pPr>
            <a:r>
              <a:rPr lang="en-US" sz="2800" dirty="0" smtClean="0">
                <a:solidFill>
                  <a:schemeClr val="tx1">
                    <a:lumMod val="95000"/>
                    <a:lumOff val="5000"/>
                  </a:schemeClr>
                </a:solidFill>
              </a:rPr>
              <a:t>Scholars and human rights groups have argued that a state’s failure to prosecute individuals who are violent against women constitutes a violation of equal protection in the implementation of law</a:t>
            </a:r>
          </a:p>
          <a:p>
            <a:pPr eaLnBrk="1" hangingPunct="1">
              <a:lnSpc>
                <a:spcPct val="80000"/>
              </a:lnSpc>
              <a:defRPr/>
            </a:pPr>
            <a:endParaRPr lang="en-US" dirty="0" smtClean="0"/>
          </a:p>
          <a:p>
            <a:pPr eaLnBrk="1" hangingPunct="1">
              <a:defRPr/>
            </a:pPr>
            <a:endParaRPr lang="en-IN"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90000"/>
            </a:schemeClr>
          </a:solidFill>
        </p:spPr>
        <p:txBody>
          <a:bodyPr/>
          <a:lstStyle/>
          <a:p>
            <a:pPr eaLnBrk="1" hangingPunct="1">
              <a:defRPr/>
            </a:pPr>
            <a:r>
              <a:rPr lang="en-US" dirty="0" err="1" smtClean="0"/>
              <a:t>Contd</a:t>
            </a:r>
            <a:r>
              <a:rPr lang="en-US" dirty="0" smtClean="0"/>
              <a:t>…</a:t>
            </a:r>
            <a:endParaRPr lang="en-IN" dirty="0" smtClean="0"/>
          </a:p>
        </p:txBody>
      </p:sp>
      <p:sp>
        <p:nvSpPr>
          <p:cNvPr id="3" name="Content Placeholder 2"/>
          <p:cNvSpPr>
            <a:spLocks noGrp="1"/>
          </p:cNvSpPr>
          <p:nvPr>
            <p:ph idx="1"/>
          </p:nvPr>
        </p:nvSpPr>
        <p:spPr>
          <a:solidFill>
            <a:schemeClr val="accent1">
              <a:lumMod val="75000"/>
            </a:schemeClr>
          </a:solidFill>
        </p:spPr>
        <p:txBody>
          <a:bodyPr/>
          <a:lstStyle/>
          <a:p>
            <a:pPr algn="just" eaLnBrk="1" hangingPunct="1">
              <a:lnSpc>
                <a:spcPct val="80000"/>
              </a:lnSpc>
              <a:defRPr/>
            </a:pPr>
            <a:r>
              <a:rPr lang="en-US" sz="2800" dirty="0" smtClean="0">
                <a:solidFill>
                  <a:schemeClr val="tx1">
                    <a:lumMod val="95000"/>
                    <a:lumOff val="5000"/>
                  </a:schemeClr>
                </a:solidFill>
              </a:rPr>
              <a:t>According to this criterion, the State becomes a de facto accomplice if it does not offer women the necessary protection from violations of their rights, or when it acts in discriminatory fashion by not preventing or punishing acts of gender-based violence, thereby denying women equal protection under the law</a:t>
            </a:r>
          </a:p>
          <a:p>
            <a:pPr algn="just" eaLnBrk="1" hangingPunct="1">
              <a:lnSpc>
                <a:spcPct val="80000"/>
              </a:lnSpc>
              <a:defRPr/>
            </a:pPr>
            <a:r>
              <a:rPr lang="en-US" sz="2800" dirty="0" smtClean="0">
                <a:solidFill>
                  <a:schemeClr val="tx1">
                    <a:lumMod val="95000"/>
                    <a:lumOff val="5000"/>
                  </a:schemeClr>
                </a:solidFill>
              </a:rPr>
              <a:t>Scholars and human rights groups have argued that a state’s failure to prosecute individuals who are violent against women constitutes a violation of equal protection in the implementation of law</a:t>
            </a:r>
          </a:p>
          <a:p>
            <a:pPr eaLnBrk="1" hangingPunct="1">
              <a:lnSpc>
                <a:spcPct val="80000"/>
              </a:lnSpc>
              <a:defRPr/>
            </a:pPr>
            <a:endParaRPr lang="en-US" dirty="0" smtClean="0"/>
          </a:p>
          <a:p>
            <a:pPr eaLnBrk="1" hangingPunct="1">
              <a:defRPr/>
            </a:pPr>
            <a:endParaRPr lang="en-IN"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90000"/>
            </a:schemeClr>
          </a:solidFill>
        </p:spPr>
        <p:txBody>
          <a:bodyPr>
            <a:normAutofit fontScale="90000"/>
          </a:bodyPr>
          <a:lstStyle/>
          <a:p>
            <a:pPr eaLnBrk="1" hangingPunct="1">
              <a:defRPr/>
            </a:pPr>
            <a:r>
              <a:rPr lang="en-US" sz="3200" dirty="0" smtClean="0"/>
              <a:t>CONVENTION FOR THE ELIMINATION OF ALL FORMS OF DISCRIMINATION AGAINST WOMEN</a:t>
            </a:r>
            <a:endParaRPr lang="en-IN" sz="3200" dirty="0" smtClean="0"/>
          </a:p>
        </p:txBody>
      </p:sp>
      <p:sp>
        <p:nvSpPr>
          <p:cNvPr id="3" name="Content Placeholder 2"/>
          <p:cNvSpPr>
            <a:spLocks noGrp="1"/>
          </p:cNvSpPr>
          <p:nvPr>
            <p:ph idx="1"/>
          </p:nvPr>
        </p:nvSpPr>
        <p:spPr>
          <a:solidFill>
            <a:schemeClr val="accent1">
              <a:lumMod val="75000"/>
            </a:schemeClr>
          </a:solidFill>
        </p:spPr>
        <p:txBody>
          <a:bodyPr/>
          <a:lstStyle/>
          <a:p>
            <a:pPr eaLnBrk="1" hangingPunct="1">
              <a:defRPr/>
            </a:pPr>
            <a:r>
              <a:rPr lang="en-US" dirty="0" smtClean="0"/>
              <a:t>Article 1 – Discrimination is any distinction, exclusion or restriction made on the basis of sex which has the effect of nullifying or impairing the recognition or enjoyment by women of their human rights and fundamental freedoms.</a:t>
            </a:r>
          </a:p>
          <a:p>
            <a:pPr eaLnBrk="1" hangingPunct="1">
              <a:buFontTx/>
              <a:buNone/>
              <a:defRPr/>
            </a:pPr>
            <a:endParaRPr lang="en-IN"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fontScale="90000"/>
          </a:bodyPr>
          <a:lstStyle/>
          <a:p>
            <a:pPr eaLnBrk="1" hangingPunct="1"/>
            <a:r>
              <a:rPr lang="en-US" altLang="en-US" dirty="0" smtClean="0"/>
              <a:t>Definition of Sexual Harassment</a:t>
            </a:r>
          </a:p>
        </p:txBody>
      </p:sp>
      <p:sp>
        <p:nvSpPr>
          <p:cNvPr id="18435" name="Content Placeholder 2"/>
          <p:cNvSpPr>
            <a:spLocks noGrp="1"/>
          </p:cNvSpPr>
          <p:nvPr>
            <p:ph idx="1"/>
          </p:nvPr>
        </p:nvSpPr>
        <p:spPr/>
        <p:txBody>
          <a:bodyPr/>
          <a:lstStyle/>
          <a:p>
            <a:pPr eaLnBrk="1" hangingPunct="1"/>
            <a:r>
              <a:rPr lang="en-US" altLang="en-US" sz="2400" smtClean="0"/>
              <a:t>The Sexual Harassment of Women at Workplace (Prevention, Prohibition and Redressal) Act,, 2013</a:t>
            </a:r>
          </a:p>
          <a:p>
            <a:pPr eaLnBrk="1" hangingPunct="1"/>
            <a:r>
              <a:rPr lang="en-US" altLang="en-US" sz="2400" smtClean="0"/>
              <a:t>Sexual Harassment includes any one or more of the following unwelcome acts or  behaviour (whether directly or by implication) namely:-</a:t>
            </a:r>
          </a:p>
          <a:p>
            <a:pPr eaLnBrk="1" hangingPunct="1"/>
            <a:r>
              <a:rPr lang="en-US" altLang="en-US" sz="2400" smtClean="0"/>
              <a:t>Physical contact and advances; or</a:t>
            </a:r>
          </a:p>
          <a:p>
            <a:pPr eaLnBrk="1" hangingPunct="1"/>
            <a:r>
              <a:rPr lang="en-US" altLang="en-US" sz="2400" smtClean="0"/>
              <a:t>A demand or request for sexual favours; or</a:t>
            </a:r>
          </a:p>
          <a:p>
            <a:pPr eaLnBrk="1" hangingPunct="1"/>
            <a:r>
              <a:rPr lang="en-US" altLang="en-US" sz="2400" smtClean="0"/>
              <a:t>Making sexually colored remarks; or</a:t>
            </a:r>
          </a:p>
          <a:p>
            <a:pPr eaLnBrk="1" hangingPunct="1"/>
            <a:r>
              <a:rPr lang="en-US" altLang="en-US" sz="2400" smtClean="0"/>
              <a:t>Showing pornography; or</a:t>
            </a:r>
          </a:p>
          <a:p>
            <a:pPr eaLnBrk="1" hangingPunct="1"/>
            <a:r>
              <a:rPr lang="en-US" altLang="en-US" sz="2400" smtClean="0"/>
              <a:t>Any other unwelcome physical, verbal or non-verbal conduct of a sexual nature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90000"/>
            </a:schemeClr>
          </a:solidFill>
        </p:spPr>
        <p:txBody>
          <a:bodyPr>
            <a:normAutofit fontScale="90000"/>
          </a:bodyPr>
          <a:lstStyle/>
          <a:p>
            <a:pPr eaLnBrk="1" hangingPunct="1">
              <a:defRPr/>
            </a:pPr>
            <a:r>
              <a:rPr lang="en-US" sz="3200" dirty="0" smtClean="0"/>
              <a:t>General Recommendation 19 (11</a:t>
            </a:r>
            <a:r>
              <a:rPr lang="en-US" sz="3200" baseline="30000" dirty="0" smtClean="0"/>
              <a:t>th</a:t>
            </a:r>
            <a:r>
              <a:rPr lang="en-US" sz="3200" dirty="0" smtClean="0"/>
              <a:t> session 1992) Violence Against Women</a:t>
            </a:r>
            <a:endParaRPr lang="en-IN" sz="3200" dirty="0" smtClean="0"/>
          </a:p>
        </p:txBody>
      </p:sp>
      <p:sp>
        <p:nvSpPr>
          <p:cNvPr id="3" name="Content Placeholder 2"/>
          <p:cNvSpPr>
            <a:spLocks noGrp="1"/>
          </p:cNvSpPr>
          <p:nvPr>
            <p:ph idx="1"/>
          </p:nvPr>
        </p:nvSpPr>
        <p:spPr>
          <a:solidFill>
            <a:schemeClr val="accent1">
              <a:lumMod val="75000"/>
            </a:schemeClr>
          </a:solidFill>
        </p:spPr>
        <p:txBody>
          <a:bodyPr/>
          <a:lstStyle/>
          <a:p>
            <a:pPr eaLnBrk="1" hangingPunct="1">
              <a:lnSpc>
                <a:spcPct val="90000"/>
              </a:lnSpc>
              <a:defRPr/>
            </a:pPr>
            <a:r>
              <a:rPr lang="en-US" sz="2400" dirty="0"/>
              <a:t>7. </a:t>
            </a:r>
            <a:r>
              <a:rPr lang="en-US" sz="2400" b="1" dirty="0"/>
              <a:t>Gender-based violence, which impairs or nullifies the enjoyment by women of human rights and fundamental freedoms under general international law or under human rights conventions, is discrimination within the meaning of article 1 of the CEDAW.  These rights and freedoms include:</a:t>
            </a:r>
          </a:p>
          <a:p>
            <a:pPr eaLnBrk="1" hangingPunct="1">
              <a:lnSpc>
                <a:spcPct val="90000"/>
              </a:lnSpc>
              <a:defRPr/>
            </a:pPr>
            <a:r>
              <a:rPr lang="en-US" sz="2400" dirty="0"/>
              <a:t>a) The right to life;</a:t>
            </a:r>
          </a:p>
          <a:p>
            <a:pPr eaLnBrk="1" hangingPunct="1">
              <a:lnSpc>
                <a:spcPct val="90000"/>
              </a:lnSpc>
              <a:defRPr/>
            </a:pPr>
            <a:r>
              <a:rPr lang="en-US" sz="2400" dirty="0"/>
              <a:t>b) The right not to be subjected to torture or to cruel, inhuman or degrading treatment or punishment;</a:t>
            </a:r>
          </a:p>
          <a:p>
            <a:pPr eaLnBrk="1" hangingPunct="1">
              <a:lnSpc>
                <a:spcPct val="90000"/>
              </a:lnSpc>
              <a:defRPr/>
            </a:pPr>
            <a:r>
              <a:rPr lang="en-US" sz="2400" dirty="0"/>
              <a:t>d) The Right to liberty and security of person;</a:t>
            </a:r>
          </a:p>
          <a:p>
            <a:pPr eaLnBrk="1" hangingPunct="1">
              <a:lnSpc>
                <a:spcPct val="90000"/>
              </a:lnSpc>
              <a:defRPr/>
            </a:pPr>
            <a:r>
              <a:rPr lang="en-US" sz="2400" dirty="0"/>
              <a:t>e) The Right to equal protection under the law;</a:t>
            </a:r>
          </a:p>
          <a:p>
            <a:pPr eaLnBrk="1" hangingPunct="1">
              <a:lnSpc>
                <a:spcPct val="90000"/>
              </a:lnSpc>
              <a:defRPr/>
            </a:pPr>
            <a:r>
              <a:rPr lang="en-US" sz="2400" dirty="0"/>
              <a:t>h) The right to just and favorable conditions of work</a:t>
            </a:r>
          </a:p>
          <a:p>
            <a:pPr eaLnBrk="1" hangingPunct="1">
              <a:defRPr/>
            </a:pPr>
            <a:endParaRPr lang="en-IN"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90000"/>
            </a:schemeClr>
          </a:solidFill>
        </p:spPr>
        <p:txBody>
          <a:bodyPr/>
          <a:lstStyle/>
          <a:p>
            <a:pPr eaLnBrk="1" hangingPunct="1">
              <a:defRPr/>
            </a:pPr>
            <a:r>
              <a:rPr lang="en-US" dirty="0" smtClean="0"/>
              <a:t>Recommendations contd.,</a:t>
            </a:r>
            <a:endParaRPr lang="en-IN" dirty="0" smtClean="0"/>
          </a:p>
        </p:txBody>
      </p:sp>
      <p:sp>
        <p:nvSpPr>
          <p:cNvPr id="3" name="Content Placeholder 2"/>
          <p:cNvSpPr>
            <a:spLocks noGrp="1"/>
          </p:cNvSpPr>
          <p:nvPr>
            <p:ph idx="1"/>
          </p:nvPr>
        </p:nvSpPr>
        <p:spPr>
          <a:solidFill>
            <a:schemeClr val="accent1">
              <a:lumMod val="75000"/>
            </a:schemeClr>
          </a:solidFill>
        </p:spPr>
        <p:txBody>
          <a:bodyPr/>
          <a:lstStyle/>
          <a:p>
            <a:pPr eaLnBrk="1" hangingPunct="1">
              <a:defRPr/>
            </a:pPr>
            <a:r>
              <a:rPr lang="en-US" dirty="0"/>
              <a:t>Article 11 – </a:t>
            </a:r>
            <a:r>
              <a:rPr lang="en-US" i="1" dirty="0"/>
              <a:t>Equality in Employment</a:t>
            </a:r>
          </a:p>
          <a:p>
            <a:pPr eaLnBrk="1" hangingPunct="1">
              <a:defRPr/>
            </a:pPr>
            <a:r>
              <a:rPr lang="en-US" dirty="0"/>
              <a:t>17. Equality in employment can be seriously impaired when women are subjected to gender-specific violence, such as sexual harassment in the workplace.</a:t>
            </a:r>
          </a:p>
          <a:p>
            <a:pPr eaLnBrk="1" hangingPunct="1">
              <a:buFontTx/>
              <a:buNone/>
              <a:defRPr/>
            </a:pPr>
            <a:endParaRPr lang="en-IN"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fontScale="90000"/>
          </a:bodyPr>
          <a:lstStyle/>
          <a:p>
            <a:r>
              <a:rPr lang="en-IN" smtClean="0"/>
              <a:t>Section 3(1) &amp; (2)of the 2013 Act</a:t>
            </a:r>
          </a:p>
        </p:txBody>
      </p:sp>
      <p:sp>
        <p:nvSpPr>
          <p:cNvPr id="19459" name="Content Placeholder 2"/>
          <p:cNvSpPr>
            <a:spLocks noGrp="1"/>
          </p:cNvSpPr>
          <p:nvPr>
            <p:ph idx="1"/>
          </p:nvPr>
        </p:nvSpPr>
        <p:spPr/>
        <p:txBody>
          <a:bodyPr/>
          <a:lstStyle/>
          <a:p>
            <a:pPr marL="0" indent="0">
              <a:buFontTx/>
              <a:buNone/>
            </a:pPr>
            <a:r>
              <a:rPr lang="en-IN" smtClean="0"/>
              <a:t>3. (1) No woman shall be subjected to sexual harassment at any workplace</a:t>
            </a:r>
          </a:p>
          <a:p>
            <a:pPr marL="0" indent="0">
              <a:buFontTx/>
              <a:buNone/>
            </a:pPr>
            <a:r>
              <a:rPr lang="en-IN" smtClean="0"/>
              <a:t>(2)The following circumstances, among others, if it occurs or is present in relation to or connected with any act or behaviour of sexual harassment amy amount to sexual harassment:-</a:t>
            </a:r>
          </a:p>
          <a:p>
            <a:pPr marL="0" indent="0">
              <a:buFontTx/>
              <a:buNone/>
            </a:pPr>
            <a:r>
              <a:rPr lang="en-IN" smtClean="0"/>
              <a:t>(i) Implied or explicit promise of preferential treatment in her employment; or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IN" smtClean="0"/>
              <a:t>Section 3 (2) continued</a:t>
            </a:r>
          </a:p>
        </p:txBody>
      </p:sp>
      <p:sp>
        <p:nvSpPr>
          <p:cNvPr id="20483" name="Content Placeholder 2"/>
          <p:cNvSpPr>
            <a:spLocks noGrp="1"/>
          </p:cNvSpPr>
          <p:nvPr>
            <p:ph idx="1"/>
          </p:nvPr>
        </p:nvSpPr>
        <p:spPr/>
        <p:txBody>
          <a:bodyPr/>
          <a:lstStyle/>
          <a:p>
            <a:r>
              <a:rPr lang="en-IN" smtClean="0"/>
              <a:t>(</a:t>
            </a:r>
            <a:r>
              <a:rPr lang="en-IN" sz="2800" smtClean="0"/>
              <a:t>ii) implied or explicit threat of detrimental treatment in her employment; or</a:t>
            </a:r>
          </a:p>
          <a:p>
            <a:r>
              <a:rPr lang="en-IN" sz="2800" smtClean="0"/>
              <a:t>(iii) implied or explicit threat about her present or future employment status; </a:t>
            </a:r>
          </a:p>
          <a:p>
            <a:r>
              <a:rPr lang="en-IN" sz="2800" smtClean="0"/>
              <a:t>(iv) interference with her work or creating an intimidating or offensive or hostile work environment for her; or</a:t>
            </a:r>
          </a:p>
          <a:p>
            <a:r>
              <a:rPr lang="en-IN" sz="2800" smtClean="0"/>
              <a:t>(v) humiliating treatment likely to affect her health or safety.</a:t>
            </a:r>
          </a:p>
          <a:p>
            <a:endParaRPr lang="en-IN"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eaLnBrk="1" hangingPunct="1"/>
            <a:r>
              <a:rPr lang="en-US" altLang="en-US" smtClean="0"/>
              <a:t>Why does Sexual Harassment happen?</a:t>
            </a:r>
          </a:p>
        </p:txBody>
      </p:sp>
      <p:sp>
        <p:nvSpPr>
          <p:cNvPr id="5123" name="Rectangle 3"/>
          <p:cNvSpPr>
            <a:spLocks noGrp="1" noChangeArrowheads="1"/>
          </p:cNvSpPr>
          <p:nvPr>
            <p:ph idx="1"/>
          </p:nvPr>
        </p:nvSpPr>
        <p:spPr/>
        <p:txBody>
          <a:bodyPr/>
          <a:lstStyle/>
          <a:p>
            <a:pPr eaLnBrk="1" hangingPunct="1">
              <a:lnSpc>
                <a:spcPct val="80000"/>
              </a:lnSpc>
            </a:pPr>
            <a:r>
              <a:rPr lang="en-US" altLang="en-US" sz="2800" smtClean="0"/>
              <a:t>There are very many complex reasons</a:t>
            </a:r>
          </a:p>
          <a:p>
            <a:pPr eaLnBrk="1" hangingPunct="1">
              <a:lnSpc>
                <a:spcPct val="80000"/>
              </a:lnSpc>
            </a:pPr>
            <a:r>
              <a:rPr lang="en-US" altLang="en-US" sz="2800" smtClean="0"/>
              <a:t>Basically because of the unequal power relations between men and women in society which is also reflected in the workplace</a:t>
            </a:r>
          </a:p>
          <a:p>
            <a:pPr eaLnBrk="1" hangingPunct="1">
              <a:lnSpc>
                <a:spcPct val="80000"/>
              </a:lnSpc>
            </a:pPr>
            <a:r>
              <a:rPr lang="en-US" altLang="en-US" sz="2800" smtClean="0"/>
              <a:t>Sexual Harassment is not so much about sex as about power </a:t>
            </a:r>
          </a:p>
          <a:p>
            <a:pPr eaLnBrk="1" hangingPunct="1">
              <a:lnSpc>
                <a:spcPct val="80000"/>
              </a:lnSpc>
            </a:pPr>
            <a:r>
              <a:rPr lang="en-US" altLang="en-US" sz="2800" b="1" smtClean="0"/>
              <a:t>It is a mechanism used to debase the role of women in the workplace, their professional capabilities and their leadership abilities and to draw attention to their sexuality while at the same time undermining the exercise of power or authority by women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2000"/>
                                        <p:tgtEl>
                                          <p:spTgt spid="5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Effect transition="in" filter="fade">
                                      <p:cBhvr>
                                        <p:cTn id="12" dur="2000"/>
                                        <p:tgtEl>
                                          <p:spTgt spid="512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3">
                                            <p:txEl>
                                              <p:pRg st="1" end="1"/>
                                            </p:txEl>
                                          </p:spTgt>
                                        </p:tgtEl>
                                        <p:attrNameLst>
                                          <p:attrName>style.visibility</p:attrName>
                                        </p:attrNameLst>
                                      </p:cBhvr>
                                      <p:to>
                                        <p:strVal val="visible"/>
                                      </p:to>
                                    </p:set>
                                    <p:animEffect transition="in" filter="fade">
                                      <p:cBhvr>
                                        <p:cTn id="17" dur="2000"/>
                                        <p:tgtEl>
                                          <p:spTgt spid="512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3">
                                            <p:txEl>
                                              <p:pRg st="2" end="2"/>
                                            </p:txEl>
                                          </p:spTgt>
                                        </p:tgtEl>
                                        <p:attrNameLst>
                                          <p:attrName>style.visibility</p:attrName>
                                        </p:attrNameLst>
                                      </p:cBhvr>
                                      <p:to>
                                        <p:strVal val="visible"/>
                                      </p:to>
                                    </p:set>
                                    <p:animEffect transition="in" filter="fade">
                                      <p:cBhvr>
                                        <p:cTn id="22" dur="2000"/>
                                        <p:tgtEl>
                                          <p:spTgt spid="512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3">
                                            <p:txEl>
                                              <p:pRg st="3" end="3"/>
                                            </p:txEl>
                                          </p:spTgt>
                                        </p:tgtEl>
                                        <p:attrNameLst>
                                          <p:attrName>style.visibility</p:attrName>
                                        </p:attrNameLst>
                                      </p:cBhvr>
                                      <p:to>
                                        <p:strVal val="visible"/>
                                      </p:to>
                                    </p:set>
                                    <p:animEffect transition="in" filter="fade">
                                      <p:cBhvr>
                                        <p:cTn id="27" dur="20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hangingPunct="1"/>
            <a:r>
              <a:rPr lang="en-US" altLang="en-US" smtClean="0"/>
              <a:t>Reasons for Sexual Harassment contd.</a:t>
            </a:r>
          </a:p>
        </p:txBody>
      </p:sp>
      <p:sp>
        <p:nvSpPr>
          <p:cNvPr id="22531" name="Rectangle 3"/>
          <p:cNvSpPr>
            <a:spLocks noGrp="1" noChangeArrowheads="1"/>
          </p:cNvSpPr>
          <p:nvPr>
            <p:ph idx="1"/>
          </p:nvPr>
        </p:nvSpPr>
        <p:spPr/>
        <p:txBody>
          <a:bodyPr/>
          <a:lstStyle/>
          <a:p>
            <a:pPr eaLnBrk="1" hangingPunct="1">
              <a:lnSpc>
                <a:spcPct val="90000"/>
              </a:lnSpc>
            </a:pPr>
            <a:r>
              <a:rPr lang="en-US" altLang="en-US" sz="2400" smtClean="0"/>
              <a:t>Women’s socially conditioned lack of assertiveness in resisting and reporting instances of intimidation and coercion</a:t>
            </a:r>
          </a:p>
          <a:p>
            <a:pPr eaLnBrk="1" hangingPunct="1">
              <a:lnSpc>
                <a:spcPct val="90000"/>
              </a:lnSpc>
            </a:pPr>
            <a:r>
              <a:rPr lang="en-US" altLang="en-US" sz="2400" smtClean="0"/>
              <a:t>Socialisation which leads men and women to think that seduction, overt or otherwise, forms part of any relationship between men and women.</a:t>
            </a:r>
          </a:p>
          <a:p>
            <a:pPr eaLnBrk="1" hangingPunct="1">
              <a:lnSpc>
                <a:spcPct val="90000"/>
              </a:lnSpc>
            </a:pPr>
            <a:r>
              <a:rPr lang="en-US" altLang="en-US" sz="2400" smtClean="0"/>
              <a:t>Growing insecurity of men with the increasing number of women in employment so Sexual Harassment becomes a means by which women are “put in their place”</a:t>
            </a:r>
          </a:p>
          <a:p>
            <a:pPr eaLnBrk="1" hangingPunct="1">
              <a:lnSpc>
                <a:spcPct val="90000"/>
              </a:lnSpc>
            </a:pPr>
            <a:r>
              <a:rPr lang="en-US" altLang="en-US" sz="2400" smtClean="0"/>
              <a:t>Those who indulge in Sexual Harassment see women as sexual objects existing to provide them sexual gratification</a:t>
            </a:r>
          </a:p>
          <a:p>
            <a:pPr eaLnBrk="1" hangingPunct="1">
              <a:lnSpc>
                <a:spcPct val="90000"/>
              </a:lnSpc>
            </a:pPr>
            <a:endParaRPr lang="en-US" altLang="en-US" sz="24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pPr eaLnBrk="1" hangingPunct="1"/>
            <a:r>
              <a:rPr lang="en-US" altLang="en-US" smtClean="0"/>
              <a:t>Why do we need to address it?</a:t>
            </a:r>
          </a:p>
        </p:txBody>
      </p:sp>
      <p:sp>
        <p:nvSpPr>
          <p:cNvPr id="23555" name="Rectangle 3"/>
          <p:cNvSpPr>
            <a:spLocks noGrp="1" noChangeArrowheads="1"/>
          </p:cNvSpPr>
          <p:nvPr>
            <p:ph idx="1"/>
          </p:nvPr>
        </p:nvSpPr>
        <p:spPr/>
        <p:txBody>
          <a:bodyPr/>
          <a:lstStyle/>
          <a:p>
            <a:pPr eaLnBrk="1" hangingPunct="1">
              <a:lnSpc>
                <a:spcPct val="90000"/>
              </a:lnSpc>
            </a:pPr>
            <a:r>
              <a:rPr lang="en-US" altLang="en-US" sz="2800" smtClean="0"/>
              <a:t>Sexual Harassment affects the dignity of a woman</a:t>
            </a:r>
          </a:p>
          <a:p>
            <a:pPr eaLnBrk="1" hangingPunct="1">
              <a:lnSpc>
                <a:spcPct val="90000"/>
              </a:lnSpc>
            </a:pPr>
            <a:r>
              <a:rPr lang="en-US" altLang="en-US" sz="2800" smtClean="0"/>
              <a:t>Sexual Harassment jeopardises equality of opportunities in the workplace and the right to sexual freedom thus it violates fundamental Constitutional and Human Rights</a:t>
            </a:r>
          </a:p>
          <a:p>
            <a:pPr eaLnBrk="1" hangingPunct="1">
              <a:lnSpc>
                <a:spcPct val="90000"/>
              </a:lnSpc>
            </a:pPr>
            <a:r>
              <a:rPr lang="en-US" altLang="en-US" sz="2800" smtClean="0"/>
              <a:t>It is a form of violence against women</a:t>
            </a:r>
          </a:p>
          <a:p>
            <a:pPr eaLnBrk="1" hangingPunct="1">
              <a:lnSpc>
                <a:spcPct val="90000"/>
              </a:lnSpc>
            </a:pPr>
            <a:r>
              <a:rPr lang="en-US" altLang="en-US" sz="2800" smtClean="0"/>
              <a:t>It creates a hostile work environment</a:t>
            </a:r>
          </a:p>
          <a:p>
            <a:pPr eaLnBrk="1" hangingPunct="1">
              <a:lnSpc>
                <a:spcPct val="90000"/>
              </a:lnSpc>
            </a:pPr>
            <a:r>
              <a:rPr lang="en-US" altLang="en-US" sz="2800" smtClean="0"/>
              <a:t>It affects the health of those subjected to such harassment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eaLnBrk="1" hangingPunct="1"/>
            <a:r>
              <a:rPr lang="en-US" altLang="en-US" smtClean="0"/>
              <a:t>Some Myths about Sexual Harassment</a:t>
            </a:r>
          </a:p>
        </p:txBody>
      </p:sp>
      <p:sp>
        <p:nvSpPr>
          <p:cNvPr id="26627" name="Rectangle 3"/>
          <p:cNvSpPr>
            <a:spLocks noGrp="1" noChangeArrowheads="1"/>
          </p:cNvSpPr>
          <p:nvPr>
            <p:ph idx="1"/>
          </p:nvPr>
        </p:nvSpPr>
        <p:spPr/>
        <p:txBody>
          <a:bodyPr/>
          <a:lstStyle/>
          <a:p>
            <a:pPr eaLnBrk="1" hangingPunct="1"/>
            <a:r>
              <a:rPr lang="en-US" altLang="en-US" b="1" smtClean="0"/>
              <a:t>Myth </a:t>
            </a:r>
            <a:r>
              <a:rPr lang="en-US" altLang="en-US" smtClean="0"/>
              <a:t>If you ignore sexual harassment it will go away.</a:t>
            </a:r>
          </a:p>
          <a:p>
            <a:pPr eaLnBrk="1" hangingPunct="1"/>
            <a:r>
              <a:rPr lang="en-US" altLang="en-US" b="1" smtClean="0"/>
              <a:t>Fact </a:t>
            </a:r>
            <a:r>
              <a:rPr lang="en-US" altLang="en-US" smtClean="0"/>
              <a:t>It will not.  When women ignore sexual harassment it is often interpreted as a sign of approval</a:t>
            </a:r>
          </a:p>
          <a:p>
            <a:pPr eaLnBrk="1" hangingPunct="1"/>
            <a:r>
              <a:rPr lang="en-US" altLang="en-US" b="1" smtClean="0"/>
              <a:t>Myth </a:t>
            </a:r>
            <a:r>
              <a:rPr lang="en-US" altLang="en-US" smtClean="0"/>
              <a:t>Women enjoy being sexually harassed</a:t>
            </a:r>
          </a:p>
          <a:p>
            <a:pPr eaLnBrk="1" hangingPunct="1"/>
            <a:r>
              <a:rPr lang="en-US" altLang="en-US" b="1" smtClean="0"/>
              <a:t>Fact </a:t>
            </a:r>
            <a:r>
              <a:rPr lang="en-US" altLang="en-US" smtClean="0"/>
              <a:t>Women don’t enjoy being sexually harassed.  It’s usually a humiliating and frustrating experience</a:t>
            </a:r>
          </a:p>
          <a:p>
            <a:pPr eaLnBrk="1" hangingPunct="1"/>
            <a:endParaRPr lang="en-US" altLang="en-US" b="1"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1">
      <a:dk1>
        <a:sysClr val="windowText" lastClr="000000"/>
      </a:dk1>
      <a:lt1>
        <a:sysClr val="window" lastClr="FFFFFF"/>
      </a:lt1>
      <a:dk2>
        <a:srgbClr val="1F497D"/>
      </a:dk2>
      <a:lt2>
        <a:srgbClr val="EEECE1"/>
      </a:lt2>
      <a:accent1>
        <a:srgbClr val="548DD4"/>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TotalTime>
  <Words>1985</Words>
  <Application>Microsoft Office PowerPoint</Application>
  <PresentationFormat>On-screen Show (4:3)</PresentationFormat>
  <Paragraphs>155</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Apex</vt:lpstr>
      <vt:lpstr>Rights of women against sexual harassment at the workplace</vt:lpstr>
      <vt:lpstr>What is Sexual Harassment?</vt:lpstr>
      <vt:lpstr>Definition of Sexual Harassment</vt:lpstr>
      <vt:lpstr>Section 3(1) &amp; (2)of the 2013 Act</vt:lpstr>
      <vt:lpstr>Section 3 (2) continued</vt:lpstr>
      <vt:lpstr>Why does Sexual Harassment happen?</vt:lpstr>
      <vt:lpstr>Reasons for Sexual Harassment contd.</vt:lpstr>
      <vt:lpstr>Why do we need to address it?</vt:lpstr>
      <vt:lpstr>Some Myths about Sexual Harassment</vt:lpstr>
      <vt:lpstr>Myths and Facts</vt:lpstr>
      <vt:lpstr>Myths and Facts contd.</vt:lpstr>
      <vt:lpstr>Myths and Facts contd</vt:lpstr>
      <vt:lpstr>Myth and Fact</vt:lpstr>
      <vt:lpstr>Impact of Sexual Harassment on women</vt:lpstr>
      <vt:lpstr>Why should employers address this problem?</vt:lpstr>
      <vt:lpstr>Part III - FUNDAMENTAL RIGHTS </vt:lpstr>
      <vt:lpstr>Special Provisions for women</vt:lpstr>
      <vt:lpstr>Fundamental Rights Contd.,</vt:lpstr>
      <vt:lpstr>Fundamental Rights cont.,</vt:lpstr>
      <vt:lpstr>Part IV Directive Principles of State Policy</vt:lpstr>
      <vt:lpstr>What are human rights?</vt:lpstr>
      <vt:lpstr>Human Rights</vt:lpstr>
      <vt:lpstr>NATURE OF HUMAN RIGHTS</vt:lpstr>
      <vt:lpstr>VIOLENCE AGAINST WOMEN AS VIOLATION OF WOMEN’S HUMAN  RIGHTS </vt:lpstr>
      <vt:lpstr>Contd…</vt:lpstr>
      <vt:lpstr>INTERNATIONAL LAW – HUMAN RIGHTS LAW</vt:lpstr>
      <vt:lpstr>Contd…</vt:lpstr>
      <vt:lpstr>Contd…</vt:lpstr>
      <vt:lpstr>CONVENTION FOR THE ELIMINATION OF ALL FORMS OF DISCRIMINATION AGAINST WOMEN</vt:lpstr>
      <vt:lpstr>General Recommendation 19 (11th session 1992) Violence Against Women</vt:lpstr>
      <vt:lpstr>Recommendations 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Rights of women against sexual harassment at the workplace</dc:title>
  <dc:creator>ELIZEBETH</dc:creator>
  <cp:lastModifiedBy>ELIZEBETH</cp:lastModifiedBy>
  <cp:revision>4</cp:revision>
  <dcterms:created xsi:type="dcterms:W3CDTF">2016-03-09T01:51:30Z</dcterms:created>
  <dcterms:modified xsi:type="dcterms:W3CDTF">2016-03-09T02:24:16Z</dcterms:modified>
</cp:coreProperties>
</file>